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7"/>
  </p:notesMasterIdLst>
  <p:sldIdLst>
    <p:sldId id="256" r:id="rId2"/>
    <p:sldId id="342" r:id="rId3"/>
    <p:sldId id="343" r:id="rId4"/>
    <p:sldId id="344" r:id="rId5"/>
    <p:sldId id="355" r:id="rId6"/>
    <p:sldId id="356" r:id="rId7"/>
    <p:sldId id="349" r:id="rId8"/>
    <p:sldId id="350" r:id="rId9"/>
    <p:sldId id="346" r:id="rId10"/>
    <p:sldId id="360" r:id="rId11"/>
    <p:sldId id="347" r:id="rId12"/>
    <p:sldId id="361" r:id="rId13"/>
    <p:sldId id="372" r:id="rId14"/>
    <p:sldId id="384" r:id="rId15"/>
    <p:sldId id="385" r:id="rId16"/>
    <p:sldId id="371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4" r:id="rId45"/>
    <p:sldId id="415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429" r:id="rId54"/>
    <p:sldId id="423" r:id="rId55"/>
    <p:sldId id="424" r:id="rId56"/>
    <p:sldId id="425" r:id="rId57"/>
    <p:sldId id="426" r:id="rId58"/>
    <p:sldId id="427" r:id="rId59"/>
    <p:sldId id="428" r:id="rId60"/>
    <p:sldId id="430" r:id="rId61"/>
    <p:sldId id="431" r:id="rId62"/>
    <p:sldId id="432" r:id="rId63"/>
    <p:sldId id="433" r:id="rId64"/>
    <p:sldId id="434" r:id="rId65"/>
    <p:sldId id="435" r:id="rId66"/>
    <p:sldId id="436" r:id="rId67"/>
    <p:sldId id="437" r:id="rId68"/>
    <p:sldId id="438" r:id="rId69"/>
    <p:sldId id="439" r:id="rId70"/>
    <p:sldId id="440" r:id="rId71"/>
    <p:sldId id="362" r:id="rId72"/>
    <p:sldId id="447" r:id="rId73"/>
    <p:sldId id="448" r:id="rId74"/>
    <p:sldId id="475" r:id="rId75"/>
    <p:sldId id="476" r:id="rId76"/>
    <p:sldId id="477" r:id="rId77"/>
    <p:sldId id="478" r:id="rId78"/>
    <p:sldId id="479" r:id="rId79"/>
    <p:sldId id="492" r:id="rId80"/>
    <p:sldId id="481" r:id="rId81"/>
    <p:sldId id="482" r:id="rId82"/>
    <p:sldId id="483" r:id="rId83"/>
    <p:sldId id="484" r:id="rId84"/>
    <p:sldId id="485" r:id="rId85"/>
    <p:sldId id="486" r:id="rId86"/>
    <p:sldId id="487" r:id="rId87"/>
    <p:sldId id="488" r:id="rId88"/>
    <p:sldId id="489" r:id="rId89"/>
    <p:sldId id="490" r:id="rId90"/>
    <p:sldId id="449" r:id="rId91"/>
    <p:sldId id="450" r:id="rId92"/>
    <p:sldId id="451" r:id="rId93"/>
    <p:sldId id="452" r:id="rId94"/>
    <p:sldId id="453" r:id="rId95"/>
    <p:sldId id="454" r:id="rId96"/>
    <p:sldId id="455" r:id="rId97"/>
    <p:sldId id="456" r:id="rId98"/>
    <p:sldId id="457" r:id="rId99"/>
    <p:sldId id="472" r:id="rId100"/>
    <p:sldId id="458" r:id="rId101"/>
    <p:sldId id="459" r:id="rId102"/>
    <p:sldId id="443" r:id="rId103"/>
    <p:sldId id="460" r:id="rId104"/>
    <p:sldId id="461" r:id="rId105"/>
    <p:sldId id="462" r:id="rId106"/>
    <p:sldId id="471" r:id="rId107"/>
    <p:sldId id="464" r:id="rId108"/>
    <p:sldId id="465" r:id="rId109"/>
    <p:sldId id="466" r:id="rId110"/>
    <p:sldId id="467" r:id="rId111"/>
    <p:sldId id="474" r:id="rId112"/>
    <p:sldId id="473" r:id="rId113"/>
    <p:sldId id="469" r:id="rId114"/>
    <p:sldId id="470" r:id="rId115"/>
    <p:sldId id="491" r:id="rId116"/>
    <p:sldId id="363" r:id="rId117"/>
    <p:sldId id="494" r:id="rId118"/>
    <p:sldId id="496" r:id="rId119"/>
    <p:sldId id="531" r:id="rId120"/>
    <p:sldId id="498" r:id="rId121"/>
    <p:sldId id="499" r:id="rId122"/>
    <p:sldId id="500" r:id="rId123"/>
    <p:sldId id="524" r:id="rId124"/>
    <p:sldId id="525" r:id="rId125"/>
    <p:sldId id="526" r:id="rId126"/>
    <p:sldId id="527" r:id="rId127"/>
    <p:sldId id="528" r:id="rId128"/>
    <p:sldId id="529" r:id="rId129"/>
    <p:sldId id="530" r:id="rId130"/>
    <p:sldId id="532" r:id="rId131"/>
    <p:sldId id="533" r:id="rId132"/>
    <p:sldId id="534" r:id="rId133"/>
    <p:sldId id="535" r:id="rId134"/>
    <p:sldId id="536" r:id="rId135"/>
    <p:sldId id="537" r:id="rId136"/>
    <p:sldId id="538" r:id="rId137"/>
    <p:sldId id="501" r:id="rId138"/>
    <p:sldId id="547" r:id="rId139"/>
    <p:sldId id="548" r:id="rId140"/>
    <p:sldId id="549" r:id="rId141"/>
    <p:sldId id="550" r:id="rId142"/>
    <p:sldId id="551" r:id="rId143"/>
    <p:sldId id="552" r:id="rId144"/>
    <p:sldId id="582" r:id="rId145"/>
    <p:sldId id="583" r:id="rId146"/>
    <p:sldId id="584" r:id="rId147"/>
    <p:sldId id="585" r:id="rId148"/>
    <p:sldId id="586" r:id="rId149"/>
    <p:sldId id="587" r:id="rId150"/>
    <p:sldId id="588" r:id="rId151"/>
    <p:sldId id="589" r:id="rId152"/>
    <p:sldId id="590" r:id="rId153"/>
    <p:sldId id="591" r:id="rId154"/>
    <p:sldId id="592" r:id="rId155"/>
    <p:sldId id="593" r:id="rId156"/>
    <p:sldId id="594" r:id="rId157"/>
    <p:sldId id="595" r:id="rId158"/>
    <p:sldId id="596" r:id="rId159"/>
    <p:sldId id="597" r:id="rId160"/>
    <p:sldId id="598" r:id="rId161"/>
    <p:sldId id="599" r:id="rId162"/>
    <p:sldId id="600" r:id="rId163"/>
    <p:sldId id="601" r:id="rId164"/>
    <p:sldId id="602" r:id="rId165"/>
    <p:sldId id="603" r:id="rId166"/>
    <p:sldId id="604" r:id="rId167"/>
    <p:sldId id="605" r:id="rId168"/>
    <p:sldId id="606" r:id="rId169"/>
    <p:sldId id="607" r:id="rId170"/>
    <p:sldId id="608" r:id="rId171"/>
    <p:sldId id="495" r:id="rId172"/>
    <p:sldId id="567" r:id="rId173"/>
    <p:sldId id="568" r:id="rId174"/>
    <p:sldId id="569" r:id="rId175"/>
    <p:sldId id="570" r:id="rId176"/>
    <p:sldId id="571" r:id="rId177"/>
    <p:sldId id="574" r:id="rId178"/>
    <p:sldId id="575" r:id="rId179"/>
    <p:sldId id="576" r:id="rId180"/>
    <p:sldId id="577" r:id="rId181"/>
    <p:sldId id="578" r:id="rId182"/>
    <p:sldId id="579" r:id="rId183"/>
    <p:sldId id="572" r:id="rId184"/>
    <p:sldId id="573" r:id="rId185"/>
    <p:sldId id="581" r:id="rId186"/>
    <p:sldId id="580" r:id="rId187"/>
    <p:sldId id="348" r:id="rId188"/>
    <p:sldId id="364" r:id="rId189"/>
    <p:sldId id="365" r:id="rId190"/>
    <p:sldId id="366" r:id="rId191"/>
    <p:sldId id="367" r:id="rId192"/>
    <p:sldId id="368" r:id="rId193"/>
    <p:sldId id="369" r:id="rId194"/>
    <p:sldId id="370" r:id="rId195"/>
    <p:sldId id="341" r:id="rId1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8"/>
    <p:restoredTop sz="90685"/>
  </p:normalViewPr>
  <p:slideViewPr>
    <p:cSldViewPr snapToGrid="0" snapToObjects="1">
      <p:cViewPr>
        <p:scale>
          <a:sx n="90" d="100"/>
          <a:sy n="90" d="100"/>
        </p:scale>
        <p:origin x="164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notesMaster" Target="notesMasters/notesMaster1.xml"/><Relationship Id="rId198" Type="http://schemas.openxmlformats.org/officeDocument/2006/relationships/presProps" Target="presProps.xml"/><Relationship Id="rId199" Type="http://schemas.openxmlformats.org/officeDocument/2006/relationships/viewProps" Target="view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theme" Target="theme/theme1.xml"/><Relationship Id="rId201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1"/>
              <c:tx>
                <c:rich>
                  <a:bodyPr/>
                  <a:lstStyle/>
                  <a:p>
                    <a:r>
                      <a:rPr lang="nb-NO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nb-NO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nb-NO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nb-NO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hr-HR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hr-HR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2542368"/>
        <c:axId val="-2135354336"/>
      </c:barChart>
      <c:catAx>
        <c:axId val="-201254236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2135354336"/>
        <c:crosses val="autoZero"/>
        <c:auto val="1"/>
        <c:lblAlgn val="ctr"/>
        <c:lblOffset val="100"/>
        <c:noMultiLvlLbl val="0"/>
      </c:catAx>
      <c:valAx>
        <c:axId val="-213535433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125423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Times" charset="0"/>
          <a:ea typeface="Times" charset="0"/>
          <a:cs typeface="Times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nb-NO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nb-NO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12543312"/>
        <c:axId val="-2131460656"/>
      </c:barChart>
      <c:catAx>
        <c:axId val="-201254331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2131460656"/>
        <c:crosses val="autoZero"/>
        <c:auto val="1"/>
        <c:lblAlgn val="ctr"/>
        <c:lblOffset val="100"/>
        <c:noMultiLvlLbl val="0"/>
      </c:catAx>
      <c:valAx>
        <c:axId val="-213146065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0125433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Times" charset="0"/>
          <a:ea typeface="Times" charset="0"/>
          <a:cs typeface="Times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E08E2-2492-1C45-8DC9-875F6A323C7F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B3870-9C0B-884E-A0BE-24DFE4125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[University]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79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compute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</a:t>
            </a:r>
            <a:r>
              <a:rPr lang="en-US" altLang="zh-CN" dirty="0" smtClean="0"/>
              <a:t>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4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en-US" altLang="zh-CN" baseline="0" dirty="0" smtClean="0"/>
              <a:t> with probabilistic graphical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6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Observation indicator, </a:t>
            </a:r>
            <a:r>
              <a:rPr lang="en-US" dirty="0" smtClean="0"/>
              <a:t>Gaussi</a:t>
            </a:r>
            <a:r>
              <a:rPr lang="en-US" altLang="zh-CN" dirty="0" smtClean="0"/>
              <a:t>a</a:t>
            </a:r>
            <a:r>
              <a:rPr lang="en-US" dirty="0" smtClean="0"/>
              <a:t>n</a:t>
            </a:r>
            <a:r>
              <a:rPr lang="en-US" baseline="0" dirty="0" smtClean="0"/>
              <a:t> distribution, logistic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49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Behavioral term, social term, regularization terms.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10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the whole framework of </a:t>
            </a:r>
            <a:r>
              <a:rPr lang="en-US" dirty="0" err="1" smtClean="0"/>
              <a:t>SoRec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42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trust.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Trade-off.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alpha.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40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Trade-off.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80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73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93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r tastes are similar with the average tastes of your friends?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fact, your tastes</a:t>
            </a:r>
            <a:r>
              <a:rPr lang="en-US" baseline="0" dirty="0" smtClean="0"/>
              <a:t> are similar with your friends who are strongly connected with you. This is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8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56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8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09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[36]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[26]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5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6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4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0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Sparse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user-item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69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43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36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0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98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53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13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47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26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51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8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Second,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CF.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cold-start?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4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74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78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7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6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88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383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16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350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721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2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Yehuda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Koren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factorization.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5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7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Observed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indicators.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Regularization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avoid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over-fitting.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3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43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16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item.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average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E15E-B472-4545-911C-566C23C4A0D1}" type="datetime1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2FEC734E-CCEF-284C-9AFC-07F55C7045D1}" type="datetime1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A5419-BE46-A747-83CA-57492B4ED245}" type="datetime1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Tuesday, October 18,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16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9A054221-4957-6141-8007-3955DF66A8AA}" type="datetime1">
              <a:rPr lang="en-US" smtClean="0"/>
              <a:t>10/18/16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meng-jiang.com/tutorial-cikm16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christos/courses/826.F14/" TargetMode="External"/><Relationship Id="rId4" Type="http://schemas.openxmlformats.org/officeDocument/2006/relationships/hyperlink" Target="http://web.eecs.umich.edu/~dkoutra/courses/F15_598/" TargetMode="External"/><Relationship Id="rId5" Type="http://schemas.openxmlformats.org/officeDocument/2006/relationships/hyperlink" Target="https://www.cs.umd.edu/~srijan/badactors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jpeg"/><Relationship Id="rId3" Type="http://schemas.openxmlformats.org/officeDocument/2006/relationships/image" Target="../media/image140.jpe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4" Type="http://schemas.openxmlformats.org/officeDocument/2006/relationships/image" Target="../media/image142.emf"/><Relationship Id="rId5" Type="http://schemas.openxmlformats.org/officeDocument/2006/relationships/image" Target="../media/image1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4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jpeg"/><Relationship Id="rId3" Type="http://schemas.openxmlformats.org/officeDocument/2006/relationships/image" Target="../media/image140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jpeg"/><Relationship Id="rId3" Type="http://schemas.openxmlformats.org/officeDocument/2006/relationships/image" Target="../media/image140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3.jpg"/><Relationship Id="rId3" Type="http://schemas.openxmlformats.org/officeDocument/2006/relationships/image" Target="../media/image154.jp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7.png"/><Relationship Id="rId3" Type="http://schemas.openxmlformats.org/officeDocument/2006/relationships/image" Target="../media/image158.jpe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Relationship Id="rId3" Type="http://schemas.openxmlformats.org/officeDocument/2006/relationships/image" Target="../media/image160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4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4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9.emf"/><Relationship Id="rId3" Type="http://schemas.openxmlformats.org/officeDocument/2006/relationships/image" Target="../media/image170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4" Type="http://schemas.openxmlformats.org/officeDocument/2006/relationships/image" Target="../media/image173.emf"/><Relationship Id="rId5" Type="http://schemas.openxmlformats.org/officeDocument/2006/relationships/image" Target="../media/image17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emf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7.emf"/><Relationship Id="rId3" Type="http://schemas.openxmlformats.org/officeDocument/2006/relationships/image" Target="../media/image178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4" Type="http://schemas.openxmlformats.org/officeDocument/2006/relationships/image" Target="../media/image18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1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2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3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4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5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3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3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4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7.png"/><Relationship Id="rId3" Type="http://schemas.openxmlformats.org/officeDocument/2006/relationships/image" Target="../media/image19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4" Type="http://schemas.openxmlformats.org/officeDocument/2006/relationships/image" Target="../media/image19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6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7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8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9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0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2.png"/><Relationship Id="rId3" Type="http://schemas.openxmlformats.org/officeDocument/2006/relationships/image" Target="../media/image20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4" Type="http://schemas.openxmlformats.org/officeDocument/2006/relationships/image" Target="../media/image210.jpg"/><Relationship Id="rId5" Type="http://schemas.openxmlformats.org/officeDocument/2006/relationships/image" Target="../media/image211.png"/><Relationship Id="rId6" Type="http://schemas.openxmlformats.org/officeDocument/2006/relationships/image" Target="../media/image212.jpg"/><Relationship Id="rId7" Type="http://schemas.openxmlformats.org/officeDocument/2006/relationships/image" Target="../media/image21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8.gi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4" Type="http://schemas.openxmlformats.org/officeDocument/2006/relationships/image" Target="../media/image215.png"/><Relationship Id="rId5" Type="http://schemas.openxmlformats.org/officeDocument/2006/relationships/image" Target="../media/image216.png"/><Relationship Id="rId6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4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Relationship Id="rId3" Type="http://schemas.openxmlformats.org/officeDocument/2006/relationships/image" Target="../media/image2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4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8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3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4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demos/fema/mas/" TargetMode="External"/><Relationship Id="rId3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Relationship Id="rId3" Type="http://schemas.openxmlformats.org/officeDocument/2006/relationships/image" Target="../media/image13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4" Type="http://schemas.openxmlformats.org/officeDocument/2006/relationships/chart" Target="../charts/chart2.xml"/><Relationship Id="rId5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Data-Driven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Analytics:</a:t>
            </a:r>
            <a:br>
              <a:rPr lang="en-US" altLang="zh-CN" sz="4000" dirty="0" smtClean="0"/>
            </a:br>
            <a:r>
              <a:rPr lang="en-US" altLang="zh-CN" sz="3200" dirty="0" smtClean="0"/>
              <a:t>Observations, Representations and Models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777943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 (UIUC)</a:t>
            </a:r>
          </a:p>
          <a:p>
            <a:r>
              <a:rPr lang="en-US" altLang="zh-CN" dirty="0" smtClean="0"/>
              <a:t>Peng Cui (Tsinghua)</a:t>
            </a:r>
          </a:p>
          <a:p>
            <a:r>
              <a:rPr lang="en-US" altLang="zh-CN" dirty="0" err="1" smtClean="0"/>
              <a:t>Jiawei</a:t>
            </a:r>
            <a:r>
              <a:rPr lang="en-US" altLang="zh-CN" dirty="0" smtClean="0"/>
              <a:t> Han (UIUC)</a:t>
            </a:r>
            <a:endParaRPr lang="zh-CN" altLang="en-US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www.meng-jiang.com/tutorial-cikm16.html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710" y="6379981"/>
            <a:ext cx="5714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Tutorial in CIKM 2016, October 24, Indianapolis, IN</a:t>
            </a:r>
            <a:endParaRPr lang="en-US" sz="20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Outline: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Data-Driven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Analytics</a:t>
            </a:r>
            <a:endParaRPr lang="en-US" sz="3200" dirty="0"/>
          </a:p>
        </p:txBody>
      </p:sp>
      <p:sp>
        <p:nvSpPr>
          <p:cNvPr id="64" name="Content Placeholder 6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behavior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networks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social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spatiotemporal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contexts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support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intelligent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trustworthy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prediction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recommendation</a:t>
            </a:r>
            <a:endParaRPr lang="zh-CN" altLang="en-US" b="1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suspicious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detection</a:t>
            </a:r>
            <a:endParaRPr lang="zh-CN" alt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3" name="Bevel 32"/>
          <p:cNvSpPr/>
          <p:nvPr/>
        </p:nvSpPr>
        <p:spPr>
          <a:xfrm>
            <a:off x="4074004" y="3978144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Bevel 34"/>
          <p:cNvSpPr/>
          <p:nvPr/>
        </p:nvSpPr>
        <p:spPr>
          <a:xfrm>
            <a:off x="3922582" y="4612240"/>
            <a:ext cx="2225681" cy="334420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Bevel 36"/>
          <p:cNvSpPr/>
          <p:nvPr/>
        </p:nvSpPr>
        <p:spPr>
          <a:xfrm>
            <a:off x="1371215" y="4862952"/>
            <a:ext cx="2225681" cy="583571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1371215" y="6003662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Bevel 38"/>
          <p:cNvSpPr/>
          <p:nvPr/>
        </p:nvSpPr>
        <p:spPr>
          <a:xfrm>
            <a:off x="1371215" y="5521964"/>
            <a:ext cx="2225681" cy="41094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3556963" y="5154739"/>
            <a:ext cx="1247153" cy="57493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 flipV="1">
            <a:off x="3557511" y="5729672"/>
            <a:ext cx="1246605" cy="561773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3596896" y="5727438"/>
            <a:ext cx="1207219" cy="223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8" idx="6"/>
          </p:cNvCxnSpPr>
          <p:nvPr/>
        </p:nvCxnSpPr>
        <p:spPr>
          <a:xfrm>
            <a:off x="5032713" y="4406433"/>
            <a:ext cx="2710" cy="20580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vel 47"/>
          <p:cNvSpPr/>
          <p:nvPr/>
        </p:nvSpPr>
        <p:spPr>
          <a:xfrm>
            <a:off x="1059077" y="4088631"/>
            <a:ext cx="2825856" cy="2680269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1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Elbow Connector 8"/>
          <p:cNvCxnSpPr>
            <a:stCxn id="35" idx="2"/>
          </p:cNvCxnSpPr>
          <p:nvPr/>
        </p:nvCxnSpPr>
        <p:spPr>
          <a:xfrm rot="5400000">
            <a:off x="3925771" y="4617786"/>
            <a:ext cx="780778" cy="1438527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1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98" y="1602522"/>
            <a:ext cx="4572000" cy="457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6" y="1644471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2"/>
          <p:cNvCxnSpPr/>
          <p:nvPr/>
        </p:nvCxnSpPr>
        <p:spPr>
          <a:xfrm>
            <a:off x="6857231" y="2635398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/>
          <p:cNvCxnSpPr/>
          <p:nvPr/>
        </p:nvCxnSpPr>
        <p:spPr>
          <a:xfrm>
            <a:off x="6857231" y="2156426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4"/>
          <p:cNvCxnSpPr/>
          <p:nvPr/>
        </p:nvCxnSpPr>
        <p:spPr>
          <a:xfrm>
            <a:off x="76292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5"/>
          <p:cNvSpPr/>
          <p:nvPr/>
        </p:nvSpPr>
        <p:spPr>
          <a:xfrm>
            <a:off x="7368211" y="267229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6"/>
          <p:cNvSpPr/>
          <p:nvPr/>
        </p:nvSpPr>
        <p:spPr>
          <a:xfrm>
            <a:off x="7368210" y="1644471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Connector 17"/>
          <p:cNvCxnSpPr/>
          <p:nvPr/>
        </p:nvCxnSpPr>
        <p:spPr>
          <a:xfrm flipH="1">
            <a:off x="6750409" y="2743766"/>
            <a:ext cx="3681" cy="167890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8"/>
          <p:cNvSpPr/>
          <p:nvPr/>
        </p:nvSpPr>
        <p:spPr>
          <a:xfrm>
            <a:off x="6750409" y="4047041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d=20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9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/>
              <a:t>M.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Jiang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P.</a:t>
            </a:r>
            <a:r>
              <a:rPr lang="zh-CN" altLang="en-US" sz="2400" dirty="0"/>
              <a:t> </a:t>
            </a:r>
            <a:r>
              <a:rPr lang="en-US" altLang="zh-CN" sz="2400" dirty="0"/>
              <a:t>Cui,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Beutel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Faloutsos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S.</a:t>
            </a:r>
            <a:r>
              <a:rPr lang="zh-CN" altLang="en-US" sz="2400" dirty="0"/>
              <a:t> </a:t>
            </a:r>
            <a:r>
              <a:rPr lang="en-US" altLang="zh-CN" sz="2400" dirty="0"/>
              <a:t>Yang.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CatchSync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Catching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Synchronized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Large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Directed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Graphs”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b="1" dirty="0" smtClean="0"/>
              <a:t>KDD’14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Best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Paper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Finalist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Aug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2014.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/>
              <a:t>#citations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b="1" dirty="0" smtClean="0"/>
              <a:t>36</a:t>
            </a:r>
            <a:r>
              <a:rPr lang="en-US" altLang="zh-CN" sz="2400" dirty="0" smtClean="0"/>
              <a:t>)</a:t>
            </a:r>
            <a:endParaRPr lang="zh-CN" altLang="en-US" sz="2400" dirty="0"/>
          </a:p>
          <a:p>
            <a:r>
              <a:rPr lang="en-US" altLang="zh-CN" sz="2400" dirty="0" smtClean="0"/>
              <a:t>Taught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endParaRPr lang="zh-CN" altLang="en-US" sz="2400" dirty="0"/>
          </a:p>
          <a:p>
            <a:pPr lvl="1"/>
            <a:r>
              <a:rPr lang="en-US" altLang="zh-CN" sz="2000" b="1" dirty="0" smtClean="0"/>
              <a:t>CMU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15-826:</a:t>
            </a:r>
            <a:r>
              <a:rPr lang="zh-CN" altLang="en-US" sz="2000" b="1" dirty="0" smtClean="0"/>
              <a:t> </a:t>
            </a:r>
            <a:r>
              <a:rPr lang="en-US" altLang="zh-CN" sz="2000" dirty="0">
                <a:hlinkClick r:id="rId3"/>
              </a:rPr>
              <a:t>Multimedia Databases and Data </a:t>
            </a:r>
            <a:r>
              <a:rPr lang="en-US" altLang="zh-CN" sz="2000" dirty="0" smtClean="0">
                <a:hlinkClick r:id="rId3"/>
              </a:rPr>
              <a:t>Mining</a:t>
            </a:r>
            <a:endParaRPr lang="zh-CN" altLang="en-US" sz="2000" dirty="0" smtClean="0"/>
          </a:p>
          <a:p>
            <a:pPr lvl="1"/>
            <a:r>
              <a:rPr lang="en-US" altLang="zh-CN" sz="2000" b="1" dirty="0" err="1" smtClean="0"/>
              <a:t>UMich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EECS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598: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>
                <a:hlinkClick r:id="rId4"/>
              </a:rPr>
              <a:t>Graph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Mining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and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Exploration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at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Scale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ASONAM’16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Tutorial:</a:t>
            </a:r>
            <a:r>
              <a:rPr lang="zh-CN" altLang="en-US" sz="2000" b="1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>
                <a:hlinkClick r:id="rId5"/>
              </a:rPr>
              <a:t>Identifying Malicious Actors on Social </a:t>
            </a:r>
            <a:r>
              <a:rPr lang="en-US" altLang="zh-CN" sz="2000" dirty="0" smtClean="0">
                <a:hlinkClick r:id="rId5"/>
              </a:rPr>
              <a:t>Media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Spezzano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Subrahmanian</a:t>
            </a:r>
            <a:endParaRPr lang="zh-CN" altLang="en-US" sz="2000" b="1" dirty="0" smtClean="0"/>
          </a:p>
          <a:p>
            <a:r>
              <a:rPr lang="en-US" altLang="zh-CN" sz="2400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en-US" altLang="zh-CN" sz="2400" dirty="0" smtClean="0"/>
              <a:t>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Unfortunately,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July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2014</a:t>
            </a:r>
            <a:r>
              <a:rPr lang="is-IS" altLang="zh-CN" sz="2400" dirty="0" smtClean="0"/>
              <a:t>…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102</a:t>
            </a:fld>
            <a:endParaRPr lang="en-US"/>
          </a:p>
        </p:txBody>
      </p:sp>
      <p:graphicFrame>
        <p:nvGraphicFramePr>
          <p:cNvPr id="7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023967"/>
              </p:ext>
            </p:extLst>
          </p:nvPr>
        </p:nvGraphicFramePr>
        <p:xfrm>
          <a:off x="179511" y="1921856"/>
          <a:ext cx="878497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Dataset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Dimension/Mode</a:t>
                      </a:r>
                      <a:endParaRPr lang="zh-CN" altLang="en-US" sz="2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Mass</a:t>
                      </a:r>
                      <a:endParaRPr lang="zh-CN" altLang="en-US" sz="2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Weibo’s</a:t>
                      </a:r>
                      <a:endParaRPr lang="zh-CN" altLang="en-US" sz="20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Retweeting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Root ID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(min)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#retweet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29.5M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19.8M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27.8M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56.9K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211.7M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Weibo’s</a:t>
                      </a:r>
                      <a:endParaRPr lang="zh-CN" altLang="en-US" sz="20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Trending (Hashtag)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Hashtag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(min)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#tweet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81.2M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1.6M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47.7M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56.9K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276.9M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Network attacks</a:t>
                      </a: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(LBNL)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Src</a:t>
                      </a: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Dest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</a:t>
                      </a: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Port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(sec)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#packet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2,345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2,355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6,055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3,610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230,836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A General Suspiciousness Metric for Dense Blocks in Multimodal Data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ICDM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2015.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97825" y="5653060"/>
            <a:ext cx="71422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Which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more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suspicious?</a:t>
            </a: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We need a metric to evaluate the suspiciousness.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4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Criteria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2474"/>
            <a:ext cx="8229600" cy="6497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What properties are required of a good metric?</a:t>
            </a:r>
            <a:endParaRPr lang="en-US" sz="2800" b="1" dirty="0"/>
          </a:p>
        </p:txBody>
      </p:sp>
      <p:sp>
        <p:nvSpPr>
          <p:cNvPr id="7" name="Cube 6"/>
          <p:cNvSpPr/>
          <p:nvPr/>
        </p:nvSpPr>
        <p:spPr>
          <a:xfrm>
            <a:off x="481029" y="2278844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Cube 7"/>
          <p:cNvSpPr/>
          <p:nvPr/>
        </p:nvSpPr>
        <p:spPr>
          <a:xfrm>
            <a:off x="5778667" y="2159122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Cube 8"/>
          <p:cNvSpPr/>
          <p:nvPr/>
        </p:nvSpPr>
        <p:spPr>
          <a:xfrm>
            <a:off x="1038952" y="3365870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7069362" y="3975353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3256" y="5048713"/>
            <a:ext cx="16161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ass c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ensity </a:t>
            </a:r>
            <a:r>
              <a:rPr lang="en-US" sz="2200" dirty="0" err="1" smtClean="0">
                <a:latin typeface="Times" charset="0"/>
                <a:ea typeface="Times" charset="0"/>
                <a:cs typeface="Times" charset="0"/>
              </a:rPr>
              <a:t>ρ</a:t>
            </a:r>
            <a:endParaRPr lang="en-US" sz="22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0732" y="2278844"/>
            <a:ext cx="219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en-US" sz="2400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49709" y="2818069"/>
            <a:ext cx="235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Count data with </a:t>
            </a:r>
            <a:br>
              <a:rPr lang="en-US" sz="2400" dirty="0" smtClean="0">
                <a:latin typeface="Times" charset="0"/>
                <a:ea typeface="Times" charset="0"/>
                <a:cs typeface="Times" charset="0"/>
              </a:rPr>
            </a:b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total “mass” 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i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8832" y="4993882"/>
            <a:ext cx="1912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ass c’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ensity </a:t>
            </a:r>
            <a:r>
              <a:rPr lang="en-US" sz="2200" dirty="0" err="1" smtClean="0">
                <a:latin typeface="Times" charset="0"/>
                <a:ea typeface="Times" charset="0"/>
                <a:cs typeface="Times" charset="0"/>
              </a:rPr>
              <a:t>ρ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181" y="4987158"/>
            <a:ext cx="78098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latin typeface="Times" charset="0"/>
                <a:ea typeface="Times" charset="0"/>
                <a:cs typeface="Times" charset="0"/>
              </a:rPr>
              <a:t>f(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7235" y="4932327"/>
            <a:ext cx="78098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latin typeface="Times" charset="0"/>
                <a:ea typeface="Times" charset="0"/>
                <a:cs typeface="Times" charset="0"/>
              </a:rPr>
              <a:t>f(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96198" y="4935822"/>
            <a:ext cx="4828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>
                <a:latin typeface="Times" charset="0"/>
                <a:ea typeface="Times" charset="0"/>
                <a:cs typeface="Times" charset="0"/>
              </a:rPr>
              <a:t>)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38709" y="4895736"/>
            <a:ext cx="4828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>
                <a:latin typeface="Times" charset="0"/>
                <a:ea typeface="Times" charset="0"/>
                <a:cs typeface="Times" charset="0"/>
              </a:rPr>
              <a:t>)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6601" y="5134084"/>
            <a:ext cx="76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" charset="0"/>
                <a:ea typeface="Times" charset="0"/>
                <a:cs typeface="Times" charset="0"/>
              </a:rPr>
              <a:t>vs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91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Axioms: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" y="1787437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83323"/>
            <a:ext cx="45720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719" y="6030108"/>
            <a:ext cx="457200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1" y="1535934"/>
            <a:ext cx="8747217" cy="649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10610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Not including a mode is the same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as</a:t>
            </a:r>
          </a:p>
          <a:p>
            <a:pPr algn="ctr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including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all values for that mode.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904583" y="4881918"/>
            <a:ext cx="171450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3460" y="3999323"/>
            <a:ext cx="5212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Times" charset="0"/>
                <a:ea typeface="Times" charset="0"/>
                <a:cs typeface="Times" charset="0"/>
              </a:rPr>
              <a:t>=</a:t>
            </a:r>
          </a:p>
        </p:txBody>
      </p:sp>
      <p:sp>
        <p:nvSpPr>
          <p:cNvPr id="9" name="Cube 8"/>
          <p:cNvSpPr/>
          <p:nvPr/>
        </p:nvSpPr>
        <p:spPr>
          <a:xfrm>
            <a:off x="2756148" y="4447941"/>
            <a:ext cx="859676" cy="867953"/>
          </a:xfrm>
          <a:prstGeom prst="cube">
            <a:avLst>
              <a:gd name="adj" fmla="val 818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1136520" y="3060213"/>
            <a:ext cx="2648425" cy="2516186"/>
          </a:xfrm>
          <a:prstGeom prst="cube">
            <a:avLst/>
          </a:prstGeom>
          <a:solidFill>
            <a:schemeClr val="accent1">
              <a:alpha val="29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7721" y="3368092"/>
            <a:ext cx="1993769" cy="190042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9748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▶ New information (more modes) can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only</a:t>
            </a:r>
          </a:p>
          <a:p>
            <a:pPr algn="ctr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make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our blocks more suspicious</a:t>
            </a:r>
          </a:p>
        </p:txBody>
      </p:sp>
    </p:spTree>
    <p:extLst>
      <p:ext uri="{BB962C8B-B14F-4D97-AF65-F5344CB8AC3E}">
        <p14:creationId xmlns:p14="http://schemas.microsoft.com/office/powerpoint/2010/main" val="14129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Scoring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974427" y="5622687"/>
            <a:ext cx="4527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Which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more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suspicious?</a:t>
            </a:r>
          </a:p>
        </p:txBody>
      </p:sp>
    </p:spTree>
    <p:extLst>
      <p:ext uri="{BB962C8B-B14F-4D97-AF65-F5344CB8AC3E}">
        <p14:creationId xmlns:p14="http://schemas.microsoft.com/office/powerpoint/2010/main" val="160737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爆炸形 2 4"/>
          <p:cNvSpPr/>
          <p:nvPr/>
        </p:nvSpPr>
        <p:spPr>
          <a:xfrm>
            <a:off x="1863639" y="5166909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Times" charset="0"/>
                <a:ea typeface="Times" charset="0"/>
                <a:cs typeface="Times" charset="0"/>
              </a:rPr>
              <a:t>Probability</a:t>
            </a:r>
            <a:endParaRPr lang="zh-CN" altLang="en-US" sz="3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矩形 31"/>
          <p:cNvSpPr/>
          <p:nvPr/>
        </p:nvSpPr>
        <p:spPr>
          <a:xfrm>
            <a:off x="628814" y="5572067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0.9%</a:t>
            </a:r>
            <a:endParaRPr lang="zh-CN" altLang="en-US" sz="36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矩形 32"/>
          <p:cNvSpPr/>
          <p:nvPr/>
        </p:nvSpPr>
        <p:spPr>
          <a:xfrm>
            <a:off x="6931756" y="5572066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0.05%</a:t>
            </a:r>
            <a:endParaRPr lang="zh-CN" altLang="en-US" sz="36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7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Negative log likelihood of block’s probability</a:t>
            </a:r>
            <a:endParaRPr lang="en-US" altLang="zh-CN" sz="28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3" y="2825593"/>
            <a:ext cx="7113308" cy="372785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55" y="2207130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8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Outline: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Data-Driven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Analytics</a:t>
            </a:r>
            <a:endParaRPr lang="en-US" sz="3200" dirty="0"/>
          </a:p>
        </p:txBody>
      </p:sp>
      <p:sp>
        <p:nvSpPr>
          <p:cNvPr id="64" name="Content Placeholder 6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behavior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networks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social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spatiotemporal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contexts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support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intelligent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trustworthy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prediction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recommendation</a:t>
            </a:r>
            <a:endParaRPr lang="zh-CN" altLang="en-US" b="1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suspicious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detection</a:t>
            </a:r>
            <a:endParaRPr lang="zh-CN" altLang="en-US" b="1" dirty="0" smtClean="0"/>
          </a:p>
          <a:p>
            <a:r>
              <a:rPr lang="en-US" altLang="zh-CN" sz="2400" dirty="0" smtClean="0"/>
              <a:t>Structuring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integrating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information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networks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Bevel 14"/>
          <p:cNvSpPr/>
          <p:nvPr/>
        </p:nvSpPr>
        <p:spPr>
          <a:xfrm>
            <a:off x="4074004" y="3978144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Bevel 15"/>
          <p:cNvSpPr/>
          <p:nvPr/>
        </p:nvSpPr>
        <p:spPr>
          <a:xfrm rot="5400000">
            <a:off x="6337660" y="5510393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Bevel 16"/>
          <p:cNvSpPr/>
          <p:nvPr/>
        </p:nvSpPr>
        <p:spPr>
          <a:xfrm>
            <a:off x="3922582" y="4612240"/>
            <a:ext cx="2225681" cy="334420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Bevel 17"/>
          <p:cNvSpPr/>
          <p:nvPr/>
        </p:nvSpPr>
        <p:spPr>
          <a:xfrm rot="5400000">
            <a:off x="5604234" y="5413753"/>
            <a:ext cx="1917143" cy="62157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Bevel 18"/>
          <p:cNvSpPr/>
          <p:nvPr/>
        </p:nvSpPr>
        <p:spPr>
          <a:xfrm>
            <a:off x="1371215" y="4862952"/>
            <a:ext cx="2225681" cy="583571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Bevel 19"/>
          <p:cNvSpPr/>
          <p:nvPr/>
        </p:nvSpPr>
        <p:spPr>
          <a:xfrm>
            <a:off x="1371215" y="6003662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Bevel 20"/>
          <p:cNvSpPr/>
          <p:nvPr/>
        </p:nvSpPr>
        <p:spPr>
          <a:xfrm>
            <a:off x="1371215" y="5521964"/>
            <a:ext cx="2225681" cy="41094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04115" y="5501073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Elbow Connector 22"/>
          <p:cNvCxnSpPr>
            <a:stCxn id="22" idx="2"/>
            <a:endCxn id="19" idx="1"/>
          </p:cNvCxnSpPr>
          <p:nvPr/>
        </p:nvCxnSpPr>
        <p:spPr>
          <a:xfrm rot="10800000">
            <a:off x="3556963" y="5154739"/>
            <a:ext cx="1247153" cy="57493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2" idx="2"/>
            <a:endCxn id="20" idx="1"/>
          </p:cNvCxnSpPr>
          <p:nvPr/>
        </p:nvCxnSpPr>
        <p:spPr>
          <a:xfrm rot="10800000" flipV="1">
            <a:off x="3557511" y="5729672"/>
            <a:ext cx="1246605" cy="561773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2"/>
            <a:endCxn id="21" idx="0"/>
          </p:cNvCxnSpPr>
          <p:nvPr/>
        </p:nvCxnSpPr>
        <p:spPr>
          <a:xfrm flipH="1" flipV="1">
            <a:off x="3596896" y="5727438"/>
            <a:ext cx="1207219" cy="223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2"/>
            <a:endCxn id="22" idx="0"/>
          </p:cNvCxnSpPr>
          <p:nvPr/>
        </p:nvCxnSpPr>
        <p:spPr>
          <a:xfrm flipH="1">
            <a:off x="5032715" y="4946660"/>
            <a:ext cx="2708" cy="554413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2"/>
            <a:endCxn id="17" idx="6"/>
          </p:cNvCxnSpPr>
          <p:nvPr/>
        </p:nvCxnSpPr>
        <p:spPr>
          <a:xfrm>
            <a:off x="5032713" y="4406433"/>
            <a:ext cx="2710" cy="20580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22" idx="6"/>
          </p:cNvCxnSpPr>
          <p:nvPr/>
        </p:nvCxnSpPr>
        <p:spPr>
          <a:xfrm flipH="1">
            <a:off x="5261315" y="5724539"/>
            <a:ext cx="990705" cy="5134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18" idx="7"/>
          </p:cNvCxnSpPr>
          <p:nvPr/>
        </p:nvCxnSpPr>
        <p:spPr>
          <a:xfrm flipH="1">
            <a:off x="6831057" y="5724538"/>
            <a:ext cx="366129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evel 29"/>
          <p:cNvSpPr/>
          <p:nvPr/>
        </p:nvSpPr>
        <p:spPr>
          <a:xfrm>
            <a:off x="1059077" y="4088631"/>
            <a:ext cx="2825856" cy="2680269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1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20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Local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search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maximize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Start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Parameter-free: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teratively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update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blocks</a:t>
            </a:r>
            <a:endParaRPr lang="zh-CN" altLang="en-US" dirty="0" smtClean="0"/>
          </a:p>
          <a:p>
            <a:pPr lvl="1"/>
            <a:r>
              <a:rPr lang="en-US" altLang="zh-CN" sz="2400" dirty="0" smtClean="0"/>
              <a:t>Scalable: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arallelize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machines</a:t>
            </a:r>
            <a:endParaRPr lang="zh-CN" alt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CrossSpot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1" y="3596928"/>
            <a:ext cx="774481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79693"/>
            <a:ext cx="6400800" cy="518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Advantages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Synthetic data</a:t>
            </a:r>
          </a:p>
          <a:p>
            <a:pPr lvl="1"/>
            <a:r>
              <a:rPr lang="en-US" altLang="zh-CN" sz="2400" dirty="0" smtClean="0"/>
              <a:t>1,000×1,000×1,000 of 10,000 random data</a:t>
            </a:r>
          </a:p>
          <a:p>
            <a:pPr lvl="1"/>
            <a:r>
              <a:rPr lang="en-US" altLang="zh-CN" sz="2400" dirty="0" smtClean="0"/>
              <a:t>Block#1: 30×30×30 of 512	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/>
            <a:r>
              <a:rPr lang="en-US" altLang="zh-CN" sz="2400" dirty="0" smtClean="0"/>
              <a:t>Block#2: 30×30×1,000 of 512	2 modes</a:t>
            </a:r>
          </a:p>
          <a:p>
            <a:pPr lvl="1"/>
            <a:r>
              <a:rPr lang="en-US" altLang="zh-CN" sz="2400" dirty="0" smtClean="0"/>
              <a:t>Block#3: 30×1,000×30 of 512	2 modes</a:t>
            </a:r>
          </a:p>
          <a:p>
            <a:pPr lvl="1"/>
            <a:r>
              <a:rPr lang="en-US" altLang="zh-CN" sz="2400" dirty="0" smtClean="0"/>
              <a:t>Block#4: 1,000×30×30 of 512	2 modes</a:t>
            </a:r>
          </a:p>
          <a:p>
            <a:pPr lvl="1"/>
            <a:endParaRPr lang="en-US" altLang="zh-CN" sz="2400" dirty="0" smtClean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2" y="4245200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29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Hashtags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6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29" y="1972097"/>
            <a:ext cx="8363582" cy="27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Ill-gotten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Facebook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Zombie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Followers</a:t>
            </a:r>
            <a:endParaRPr lang="zh-CN" altLang="en-US" sz="2400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CopyCatch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Catching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ill-gotten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LockInfer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Adding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CatchSync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Catching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zombie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(recovering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power-law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distributions)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CrossSpot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Defining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Structuring </a:t>
            </a:r>
            <a:r>
              <a:rPr lang="en-US" altLang="zh-CN" sz="4000" dirty="0"/>
              <a:t>behavioral content and integrating behavioral analysis with information networks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6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7" y="2663915"/>
            <a:ext cx="2743200" cy="19702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86478" y="415751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54376" y="445297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05732" y="501173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577332" y="597655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5445" y="409694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34332" y="551935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891532" y="597655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>
            <a:endCxn id="31" idx="6"/>
          </p:cNvCxnSpPr>
          <p:nvPr/>
        </p:nvCxnSpPr>
        <p:spPr>
          <a:xfrm flipH="1" flipV="1">
            <a:off x="2643678" y="438611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62932" y="468157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24577" y="484321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81777" y="491017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67577" y="484321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 rot="1899239">
            <a:off x="1743594" y="5118984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8650" y="5904399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5230281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3464298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4176969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4311576" y="3762850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11576" y="4634169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1576" y="4681570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90292" y="2972344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59862" y="354792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52981" y="4310919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52981" y="5224719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90384" y="3673163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3258510" y="1562712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flipH="1">
            <a:off x="5599552" y="1940333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5400000" flipV="1">
            <a:off x="2158342" y="2554269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76896" y="26551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171880" y="2284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💡</a:t>
            </a: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118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36277"/>
              </p:ext>
            </p:extLst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191783"/>
              </p:ext>
            </p:extLst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59925"/>
              </p:ext>
            </p:extLst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02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💡</a:t>
            </a: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Mining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phrases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(the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minimal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semantic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units)</a:t>
            </a:r>
            <a:endParaRPr lang="zh-CN" altLang="en-US" sz="2400" b="1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119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6838757" y="2286067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38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Mining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networks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social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spatiotemporal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contexts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I.1.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prediction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recommendation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Unigrams</a:t>
            </a:r>
            <a:r>
              <a:rPr lang="en-US" sz="2000" dirty="0">
                <a:solidFill>
                  <a:srgbClr val="000000"/>
                </a:solidFill>
              </a:rPr>
              <a:t> are </a:t>
            </a:r>
            <a:r>
              <a:rPr lang="en-US" sz="2000" i="1" dirty="0">
                <a:solidFill>
                  <a:srgbClr val="FF0000"/>
                </a:solidFill>
              </a:rPr>
              <a:t>ambiguous </a:t>
            </a:r>
            <a:r>
              <a:rPr lang="en-US" sz="2000" i="1" dirty="0"/>
              <a:t>but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phrases </a:t>
            </a:r>
            <a:r>
              <a:rPr lang="en-US" sz="2000" dirty="0">
                <a:solidFill>
                  <a:srgbClr val="000000"/>
                </a:solidFill>
              </a:rPr>
              <a:t>are natural, </a:t>
            </a:r>
            <a:r>
              <a:rPr lang="en-US" sz="2000" i="1" dirty="0">
                <a:solidFill>
                  <a:srgbClr val="FF0000"/>
                </a:solidFill>
              </a:rPr>
              <a:t>unambiguous</a:t>
            </a:r>
            <a:r>
              <a:rPr lang="en-US" sz="2000" dirty="0">
                <a:solidFill>
                  <a:srgbClr val="000000"/>
                </a:solidFill>
              </a:rPr>
              <a:t> semantic units</a:t>
            </a:r>
            <a:endParaRPr lang="en-US" sz="2000" i="1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Ex.: “United” vs. United States, United Airline, United Parcel Service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Mining semantically meaningful phrases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Transform text data from </a:t>
            </a:r>
            <a:r>
              <a:rPr lang="en-US" sz="2000" i="1" dirty="0">
                <a:solidFill>
                  <a:srgbClr val="FF0000"/>
                </a:solidFill>
              </a:rPr>
              <a:t>word granularity</a:t>
            </a:r>
            <a:r>
              <a:rPr lang="en-US" sz="2000" dirty="0">
                <a:solidFill>
                  <a:srgbClr val="000000"/>
                </a:solidFill>
              </a:rPr>
              <a:t> to </a:t>
            </a:r>
            <a:r>
              <a:rPr lang="en-US" sz="2000" i="1" dirty="0">
                <a:solidFill>
                  <a:srgbClr val="FF0000"/>
                </a:solidFill>
              </a:rPr>
              <a:t>phrase granularity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Enhance the power at manipulating unstructured data using information networks</a:t>
            </a:r>
            <a:endParaRPr lang="en-US" altLang="zh-CN" sz="2000" dirty="0"/>
          </a:p>
          <a:p>
            <a:r>
              <a:rPr lang="en-US" altLang="zh-CN" sz="2000" dirty="0"/>
              <a:t>Phrase mining: Most NLP methods may need annotation and training </a:t>
            </a:r>
          </a:p>
          <a:p>
            <a:pPr lvl="1"/>
            <a:r>
              <a:rPr lang="en-US" altLang="zh-CN" sz="2000" dirty="0"/>
              <a:t>Annotate hundreds of documents as training data</a:t>
            </a:r>
          </a:p>
          <a:p>
            <a:pPr lvl="1"/>
            <a:r>
              <a:rPr lang="en-US" altLang="zh-CN" sz="2000" dirty="0"/>
              <a:t>Train a supervised model based on part-of-speech features</a:t>
            </a:r>
          </a:p>
          <a:p>
            <a:pPr lvl="1">
              <a:buSzPct val="100000"/>
              <a:buBlip>
                <a:blip r:embed="rId2"/>
              </a:buBlip>
            </a:pPr>
            <a:r>
              <a:rPr lang="en-US" altLang="zh-CN" sz="1800" dirty="0"/>
              <a:t>Limitations:  High annotation cost</a:t>
            </a:r>
          </a:p>
          <a:p>
            <a:pPr lvl="1">
              <a:buSzPct val="100000"/>
              <a:buBlip>
                <a:blip r:embed="rId2"/>
              </a:buBlip>
            </a:pPr>
            <a:r>
              <a:rPr lang="en-US" altLang="zh-CN" sz="1800" dirty="0">
                <a:solidFill>
                  <a:srgbClr val="000000"/>
                </a:solidFill>
              </a:rPr>
              <a:t>May not be scalable to domain-specific, dynamic, emerging applications</a:t>
            </a:r>
          </a:p>
          <a:p>
            <a:pPr lvl="2">
              <a:buSzPct val="100000"/>
              <a:buBlip>
                <a:blip r:embed="rId2"/>
              </a:buBlip>
            </a:pPr>
            <a:r>
              <a:rPr lang="en-US" altLang="zh-CN" sz="1800" dirty="0">
                <a:solidFill>
                  <a:srgbClr val="000000"/>
                </a:solidFill>
              </a:rPr>
              <a:t>Scientific domains, query logs, or social media, e.g., Yelp, Twitter</a:t>
            </a:r>
          </a:p>
          <a:p>
            <a:pPr>
              <a:spcAft>
                <a:spcPts val="450"/>
              </a:spcAft>
              <a:buSzPct val="150000"/>
              <a:buBlip>
                <a:blip r:embed="rId3"/>
              </a:buBlip>
            </a:pPr>
            <a:r>
              <a:rPr lang="en-US" altLang="zh-CN" sz="2000" dirty="0">
                <a:solidFill>
                  <a:srgbClr val="000000"/>
                </a:solidFill>
              </a:rPr>
              <a:t>Minimal/no training but making good use of massing </a:t>
            </a:r>
            <a:r>
              <a:rPr lang="en-US" altLang="zh-CN" sz="2000" dirty="0" smtClean="0">
                <a:solidFill>
                  <a:srgbClr val="000000"/>
                </a:solidFill>
              </a:rPr>
              <a:t>corpora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Strategies for Phrase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50"/>
              </a:spcAft>
            </a:pPr>
            <a:r>
              <a:rPr lang="en-US" altLang="en-US" sz="2000" dirty="0"/>
              <a:t> Strategy 1: </a:t>
            </a:r>
            <a:r>
              <a:rPr lang="en-US" altLang="en-US" sz="2000" dirty="0" smtClean="0"/>
              <a:t>Simultaneously </a:t>
            </a:r>
            <a:r>
              <a:rPr lang="en-US" altLang="en-US" sz="2000" dirty="0"/>
              <a:t>inferring phrases and topics</a:t>
            </a:r>
          </a:p>
          <a:p>
            <a:pPr lvl="1">
              <a:spcAft>
                <a:spcPts val="150"/>
              </a:spcAft>
            </a:pPr>
            <a:r>
              <a:rPr lang="en-US" altLang="en-US" sz="1800" dirty="0"/>
              <a:t>Bigram topical model [Wallach’06], topical n-gram model [Wang, et al.’07], phrase discovering topic model [Lindsey, et al.’12]</a:t>
            </a:r>
          </a:p>
          <a:p>
            <a:pPr lvl="1">
              <a:spcAft>
                <a:spcPts val="150"/>
              </a:spcAft>
            </a:pPr>
            <a:r>
              <a:rPr lang="en-US" sz="1800" dirty="0"/>
              <a:t>High model complexity: Tends to </a:t>
            </a:r>
            <a:r>
              <a:rPr lang="en-US" sz="1800" dirty="0" err="1"/>
              <a:t>overfitting</a:t>
            </a:r>
            <a:r>
              <a:rPr lang="en-US" sz="1800" dirty="0"/>
              <a:t>; High inference cost: Slow</a:t>
            </a:r>
            <a:endParaRPr lang="en-US" altLang="en-US" sz="1800" dirty="0"/>
          </a:p>
          <a:p>
            <a:pPr>
              <a:spcAft>
                <a:spcPts val="150"/>
              </a:spcAft>
            </a:pPr>
            <a:r>
              <a:rPr lang="en-US" altLang="en-US" sz="2000" dirty="0"/>
              <a:t> Strategy 2: Post topic modeling phrase </a:t>
            </a:r>
            <a:r>
              <a:rPr lang="en-US" altLang="en-US" sz="2000" dirty="0" smtClean="0"/>
              <a:t>construction</a:t>
            </a:r>
          </a:p>
          <a:p>
            <a:pPr lvl="1">
              <a:spcAft>
                <a:spcPts val="150"/>
              </a:spcAft>
            </a:pPr>
            <a:r>
              <a:rPr lang="en-US" altLang="en-US" sz="1800" dirty="0" smtClean="0"/>
              <a:t>Label </a:t>
            </a:r>
            <a:r>
              <a:rPr lang="en-US" altLang="en-US" sz="1800" dirty="0"/>
              <a:t>topic [Mei et al.’07], </a:t>
            </a:r>
            <a:r>
              <a:rPr lang="en-US" altLang="en-US" sz="1800" dirty="0" err="1"/>
              <a:t>TurboTopic</a:t>
            </a:r>
            <a:r>
              <a:rPr lang="en-US" altLang="en-US" sz="1800" dirty="0"/>
              <a:t> [</a:t>
            </a:r>
            <a:r>
              <a:rPr lang="en-US" altLang="en-US" sz="1800" dirty="0" err="1"/>
              <a:t>Blei</a:t>
            </a:r>
            <a:r>
              <a:rPr lang="en-US" altLang="en-US" sz="1800" dirty="0"/>
              <a:t> &amp; Lafferty’09], KERT [</a:t>
            </a:r>
            <a:r>
              <a:rPr lang="en-US" altLang="en-US" sz="1800" dirty="0" err="1"/>
              <a:t>Danilevsky</a:t>
            </a:r>
            <a:r>
              <a:rPr lang="en-US" altLang="en-US" sz="1800" dirty="0"/>
              <a:t>, et al.’14]</a:t>
            </a:r>
          </a:p>
          <a:p>
            <a:pPr lvl="1">
              <a:spcAft>
                <a:spcPts val="150"/>
              </a:spcAft>
            </a:pPr>
            <a:r>
              <a:rPr lang="en-US" sz="1800" dirty="0"/>
              <a:t>Words in the same phrase may be assigned to different topics </a:t>
            </a:r>
          </a:p>
          <a:p>
            <a:pPr lvl="2"/>
            <a:r>
              <a:rPr lang="en-US" sz="1800" dirty="0"/>
              <a:t> Ex. … 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knowledge</a:t>
            </a:r>
            <a:r>
              <a:rPr lang="en-US" sz="1800" dirty="0">
                <a:cs typeface="Gill Sans Light"/>
              </a:rPr>
              <a:t>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discovery</a:t>
            </a:r>
            <a:r>
              <a:rPr lang="en-US" sz="1800" dirty="0">
                <a:cs typeface="Gill Sans Light"/>
              </a:rPr>
              <a:t> using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least squares 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support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vector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 machine </a:t>
            </a:r>
            <a:r>
              <a:rPr lang="en-US" sz="1800" dirty="0">
                <a:cs typeface="Gill Sans Light"/>
              </a:rPr>
              <a:t>…</a:t>
            </a:r>
            <a:endParaRPr lang="en-US" sz="1800" dirty="0">
              <a:solidFill>
                <a:srgbClr val="FF0000"/>
              </a:solidFill>
              <a:cs typeface="Gill Sans Light"/>
            </a:endParaRPr>
          </a:p>
          <a:p>
            <a:pPr marL="346472" lvl="1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b="1" dirty="0" smtClean="0">
                <a:solidFill>
                  <a:srgbClr val="008080"/>
                </a:solidFill>
              </a:rPr>
              <a:t>Our solution 1: </a:t>
            </a:r>
            <a:r>
              <a:rPr lang="en-US" altLang="en-US" sz="1800" b="1" dirty="0" err="1" smtClean="0"/>
              <a:t>ToPMine</a:t>
            </a:r>
            <a:r>
              <a:rPr lang="en-US" altLang="en-US" sz="1800" dirty="0" smtClean="0"/>
              <a:t> [El-</a:t>
            </a:r>
            <a:r>
              <a:rPr lang="en-US" altLang="en-US" sz="1800" dirty="0" err="1" smtClean="0"/>
              <a:t>kishky</a:t>
            </a:r>
            <a:r>
              <a:rPr lang="en-US" altLang="en-US" sz="1800" dirty="0" smtClean="0"/>
              <a:t>, et al., VLDB’15]</a:t>
            </a:r>
            <a:endParaRPr lang="zh-CN" altLang="en-US" sz="1800" dirty="0" smtClean="0"/>
          </a:p>
          <a:p>
            <a:pPr marL="803672" lvl="2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dirty="0">
                <a:solidFill>
                  <a:srgbClr val="FF0000"/>
                </a:solidFill>
              </a:rPr>
              <a:t>First Phrase Mining then Topic Modeling </a:t>
            </a:r>
            <a:r>
              <a:rPr lang="en-US" altLang="en-US" sz="1800" dirty="0"/>
              <a:t>(No training data at all</a:t>
            </a:r>
            <a:r>
              <a:rPr lang="en-US" altLang="en-US" sz="1800" dirty="0" smtClean="0"/>
              <a:t>)</a:t>
            </a:r>
            <a:endParaRPr lang="zh-CN" altLang="en-US" sz="1800" dirty="0" smtClean="0"/>
          </a:p>
          <a:p>
            <a:pPr marL="346472" lvl="1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b="1" dirty="0">
                <a:solidFill>
                  <a:srgbClr val="008080"/>
                </a:solidFill>
              </a:rPr>
              <a:t>Our solution 2: </a:t>
            </a:r>
            <a:r>
              <a:rPr lang="en-US" altLang="en-US" sz="1800" b="1" dirty="0" err="1"/>
              <a:t>SegPhrase</a:t>
            </a:r>
            <a:r>
              <a:rPr lang="en-US" altLang="en-US" sz="1800" b="1" dirty="0"/>
              <a:t>+</a:t>
            </a:r>
            <a:r>
              <a:rPr lang="en-US" altLang="en-US" sz="1800" dirty="0"/>
              <a:t> [Liu, et al., </a:t>
            </a:r>
            <a:r>
              <a:rPr lang="en-US" altLang="en-US" sz="1800" dirty="0" smtClean="0"/>
              <a:t>SIGMOD’15]</a:t>
            </a:r>
            <a:endParaRPr lang="zh-CN" altLang="en-US" sz="1800" dirty="0" smtClean="0"/>
          </a:p>
          <a:p>
            <a:pPr marL="803672" lvl="2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dirty="0" smtClean="0">
                <a:solidFill>
                  <a:srgbClr val="FF0000"/>
                </a:solidFill>
              </a:rPr>
              <a:t>Integrating </a:t>
            </a:r>
            <a:r>
              <a:rPr lang="en-US" altLang="en-US" sz="1800" dirty="0">
                <a:solidFill>
                  <a:srgbClr val="FF0000"/>
                </a:solidFill>
              </a:rPr>
              <a:t>phrase mining and document segmentation </a:t>
            </a:r>
            <a:r>
              <a:rPr lang="en-US" altLang="en-US" sz="1800" dirty="0"/>
              <a:t>(with minimal training data)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The </a:t>
            </a:r>
            <a:r>
              <a:rPr lang="en-US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Overall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 </a:t>
            </a:r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sz="2400" dirty="0"/>
              <a:t> </a:t>
            </a:r>
            <a:r>
              <a:rPr lang="en-US" altLang="en-US" sz="2400" b="1" dirty="0" err="1"/>
              <a:t>ToPMine</a:t>
            </a:r>
            <a:r>
              <a:rPr lang="en-US" altLang="en-US" sz="2400" dirty="0"/>
              <a:t> [El-</a:t>
            </a:r>
            <a:r>
              <a:rPr lang="en-US" altLang="en-US" sz="2400" dirty="0" err="1"/>
              <a:t>Kishky</a:t>
            </a:r>
            <a:r>
              <a:rPr lang="en-US" altLang="en-US" sz="2400" dirty="0"/>
              <a:t> et al. VLDB’15]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First phrase construction, then topic mining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Contrast with KERT: First topic modeling, then phrase mining</a:t>
            </a:r>
          </a:p>
          <a:p>
            <a:pPr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sz="2400" b="1" dirty="0"/>
              <a:t>The </a:t>
            </a:r>
            <a:r>
              <a:rPr lang="en-US" altLang="en-US" sz="2400" b="1" dirty="0" err="1"/>
              <a:t>ToPMine</a:t>
            </a:r>
            <a:r>
              <a:rPr lang="en-US" altLang="en-US" sz="2400" b="1" dirty="0"/>
              <a:t> Framework: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Perform </a:t>
            </a:r>
            <a:r>
              <a:rPr lang="en-US" altLang="en-US" dirty="0">
                <a:solidFill>
                  <a:srgbClr val="FF0000"/>
                </a:solidFill>
              </a:rPr>
              <a:t>frequent </a:t>
            </a:r>
            <a:r>
              <a:rPr lang="en-US" altLang="en-US" b="1" i="1" dirty="0">
                <a:solidFill>
                  <a:srgbClr val="FF0000"/>
                </a:solidFill>
              </a:rPr>
              <a:t>contiguous pattern</a:t>
            </a:r>
            <a:r>
              <a:rPr lang="en-US" altLang="en-US" dirty="0">
                <a:solidFill>
                  <a:srgbClr val="FF0000"/>
                </a:solidFill>
              </a:rPr>
              <a:t> mining</a:t>
            </a:r>
            <a:r>
              <a:rPr lang="en-US" altLang="en-US" dirty="0"/>
              <a:t> to extract candidate phrases and their counts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Perform agglomerative merging of adjacent unigrams as guided by a significance score—This segments each document into a </a:t>
            </a:r>
            <a:r>
              <a:rPr lang="en-US" altLang="en-US" b="1" i="1" dirty="0"/>
              <a:t>“bag-of-phrases”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The newly formed bag-of-phrases are passed as input to </a:t>
            </a:r>
            <a:r>
              <a:rPr lang="en-US" altLang="en-US" dirty="0" err="1"/>
              <a:t>PhraseLDA</a:t>
            </a:r>
            <a:r>
              <a:rPr lang="en-US" altLang="en-US" dirty="0"/>
              <a:t>, an extension of LDA, that constrains all words in a phrase to each sharing the same latent topic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 Mining: Frequent Pattern Mining + Statistical Analysis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123</a:t>
            </a:fld>
            <a:endParaRPr lang="en-US"/>
          </a:p>
        </p:txBody>
      </p:sp>
      <p:pic>
        <p:nvPicPr>
          <p:cNvPr id="5" name="Content Placeholder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5"/>
          <a:stretch>
            <a:fillRect/>
          </a:stretch>
        </p:blipFill>
        <p:spPr bwMode="auto">
          <a:xfrm>
            <a:off x="76200" y="1863328"/>
            <a:ext cx="4713008" cy="221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526819"/>
              </p:ext>
            </p:extLst>
          </p:nvPr>
        </p:nvGraphicFramePr>
        <p:xfrm>
          <a:off x="141008" y="4389208"/>
          <a:ext cx="4648200" cy="134897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4648200"/>
              </a:tblGrid>
              <a:tr h="525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[Markov blanket] [feature selection] for 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machines]</a:t>
                      </a:r>
                      <a:endParaRPr lang="en-US" sz="15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[knowledge discovery] using [least squares] 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machine] [classifiers] </a:t>
                      </a:r>
                      <a:endParaRPr lang="en-US" sz="1500" b="0" i="0" dirty="0" smtClean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vector]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for [machine</a:t>
                      </a:r>
                      <a:r>
                        <a:rPr lang="en-US" sz="1500" b="0" i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learning]…</a:t>
                      </a:r>
                      <a:endParaRPr lang="en-US" sz="1500" b="0" i="0" dirty="0" smtClean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162801" y="3886200"/>
            <a:ext cx="681038" cy="338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892">
              <a:defRPr/>
            </a:pPr>
            <a:endParaRPr lang="en-US" sz="9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1501" y="3886200"/>
            <a:ext cx="681038" cy="338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892">
              <a:defRPr/>
            </a:pPr>
            <a:endParaRPr lang="en-US" sz="12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12640"/>
              </p:ext>
            </p:extLst>
          </p:nvPr>
        </p:nvGraphicFramePr>
        <p:xfrm>
          <a:off x="5048250" y="4599655"/>
          <a:ext cx="3714750" cy="15241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7912"/>
                <a:gridCol w="548461"/>
                <a:gridCol w="568377"/>
              </a:tblGrid>
              <a:tr h="388763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Phrase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T="34303" marB="343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Raw freq.</a:t>
                      </a:r>
                    </a:p>
                  </a:txBody>
                  <a:tcPr marT="34303" marB="343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True freq.</a:t>
                      </a:r>
                    </a:p>
                  </a:txBody>
                  <a:tcPr marT="34303" marB="34303"/>
                </a:tc>
              </a:tr>
              <a:tr h="274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[support vector machine]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90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80</a:t>
                      </a:r>
                    </a:p>
                  </a:txBody>
                  <a:tcPr marL="68576" marR="68576" marT="34308" marB="34308"/>
                </a:tc>
              </a:tr>
              <a:tr h="274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[vector machine] 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95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 </a:t>
                      </a:r>
                    </a:p>
                  </a:txBody>
                  <a:tcPr marL="68576" marR="68576" marT="34308" marB="34308"/>
                </a:tc>
              </a:tr>
              <a:tr h="2744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[support vector]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</a:t>
                      </a:r>
                    </a:p>
                  </a:txBody>
                  <a:tcPr marL="68576" marR="68576" marT="34308" marB="34308"/>
                </a:tc>
              </a:tr>
            </a:tbl>
          </a:graphicData>
        </a:graphic>
      </p:graphicFrame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63328"/>
            <a:ext cx="3276600" cy="158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001000" y="2286001"/>
            <a:ext cx="1066800" cy="507831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35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Quality phrases</a:t>
            </a:r>
          </a:p>
        </p:txBody>
      </p:sp>
      <p:sp>
        <p:nvSpPr>
          <p:cNvPr id="12" name="Right Arrow 4"/>
          <p:cNvSpPr>
            <a:spLocks noChangeArrowheads="1"/>
          </p:cNvSpPr>
          <p:nvPr/>
        </p:nvSpPr>
        <p:spPr bwMode="auto">
          <a:xfrm rot="6967683">
            <a:off x="8275042" y="2839840"/>
            <a:ext cx="406004" cy="169862"/>
          </a:xfrm>
          <a:prstGeom prst="rightArrow">
            <a:avLst>
              <a:gd name="adj1" fmla="val 50000"/>
              <a:gd name="adj2" fmla="val 49855"/>
            </a:avLst>
          </a:prstGeom>
          <a:solidFill>
            <a:srgbClr val="FAE2F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endParaRPr lang="en-US" altLang="en-US" sz="135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133976" y="3608785"/>
            <a:ext cx="35385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3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Based on significance score [Church et al.’91]:</a:t>
            </a:r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724400" y="3928055"/>
            <a:ext cx="441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l-GR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 ≈ (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f(P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●P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  ̶  µ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))</a:t>
            </a:r>
            <a:r>
              <a:rPr lang="zh-CN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/ f(P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●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</a:t>
            </a:r>
            <a:r>
              <a:rPr lang="en-US" altLang="zh-CN" sz="1800" baseline="30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1/2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altLang="en-US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4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Kind of 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are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“High Quality”?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Judging the quality of phrases</a:t>
            </a: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Popularity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“information retrieval</a:t>
            </a:r>
            <a:r>
              <a:rPr lang="en-US" altLang="ja-JP" dirty="0">
                <a:solidFill>
                  <a:srgbClr val="000000"/>
                </a:solidFill>
              </a:rPr>
              <a:t>” vs. “cross-language information retrieval”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Concordance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“powerful tea” vs. “strong tea”</a:t>
            </a:r>
          </a:p>
          <a:p>
            <a:pPr lvl="2"/>
            <a:r>
              <a:rPr lang="en-US" altLang="ja-JP" dirty="0">
                <a:solidFill>
                  <a:srgbClr val="000000"/>
                </a:solidFill>
              </a:rPr>
              <a:t>“active learning” vs.</a:t>
            </a:r>
            <a:r>
              <a:rPr lang="ja-JP" altLang="en-US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“learning classification”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b="1" dirty="0" err="1">
                <a:solidFill>
                  <a:srgbClr val="000000"/>
                </a:solidFill>
              </a:rPr>
              <a:t>Informativeness</a:t>
            </a:r>
            <a:endParaRPr lang="en-US" altLang="zh-CN" b="1" dirty="0">
              <a:solidFill>
                <a:srgbClr val="000000"/>
              </a:solidFill>
            </a:endParaRP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“this paper” (frequent but not discriminative, not informative)</a:t>
            </a: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Completeness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“vector machine” vs. “support vector machine”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alt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Experiments </a:t>
            </a:r>
            <a:r>
              <a:rPr lang="en-US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 Yelp Reviews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125</a:t>
            </a:fld>
            <a:endParaRPr lang="en-US"/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" t="8" r="555" b="1631"/>
          <a:stretch>
            <a:fillRect/>
          </a:stretch>
        </p:blipFill>
        <p:spPr bwMode="auto">
          <a:xfrm>
            <a:off x="182880" y="1721757"/>
            <a:ext cx="8778240" cy="3987671"/>
          </a:xfrm>
          <a:prstGeom prst="rect">
            <a:avLst/>
          </a:prstGeom>
          <a:blipFill dpi="0" rotWithShape="1">
            <a:blip r:embed="rId3"/>
            <a:srcRect l="-49" t="8" r="555" b="1631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68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Faster and Generating Better Quality Phrases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91" y="1620981"/>
            <a:ext cx="5040625" cy="24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945876" y="2446732"/>
            <a:ext cx="2048046" cy="646331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Running time of different algorithms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91" y="4099617"/>
            <a:ext cx="5019299" cy="26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945876" y="4622728"/>
            <a:ext cx="2119020" cy="646331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 quality measured by z-score</a:t>
            </a:r>
          </a:p>
        </p:txBody>
      </p:sp>
    </p:spTree>
    <p:extLst>
      <p:ext uri="{BB962C8B-B14F-4D97-AF65-F5344CB8AC3E}">
        <p14:creationId xmlns:p14="http://schemas.microsoft.com/office/powerpoint/2010/main" val="14661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SegPhrase</a:t>
            </a:r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From Raw Corpus </a:t>
            </a:r>
            <a:b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Quality Phrases and Segmented Corpus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150114"/>
            <a:ext cx="875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J. Liu et al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b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Mining Quality Phrases from Massive Text Corpora.</a:t>
            </a:r>
            <a:r>
              <a:rPr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SIGMOD,</a:t>
            </a:r>
            <a:r>
              <a:rPr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2015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won Grand Prize in Yelp Dataset Challenge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8650" y="1676400"/>
            <a:ext cx="8344635" cy="3993224"/>
            <a:chOff x="1028308" y="1616092"/>
            <a:chExt cx="9616888" cy="4485057"/>
          </a:xfrm>
        </p:grpSpPr>
        <p:pic>
          <p:nvPicPr>
            <p:cNvPr id="7" name="Picture 19" descr="Untitled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8" t="27533" r="7860" b="28090"/>
            <a:stretch/>
          </p:blipFill>
          <p:spPr>
            <a:xfrm>
              <a:off x="3559198" y="2241614"/>
              <a:ext cx="3413339" cy="15009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62297" y="2071000"/>
              <a:ext cx="3027249" cy="838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1</a:t>
              </a:r>
              <a:endParaRPr lang="en-US" sz="11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  <a:p>
              <a:pPr defTabSz="685800"/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Citation recommendation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is an interesting but challenging research problem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data mining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area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. </a:t>
              </a:r>
            </a:p>
          </p:txBody>
        </p:sp>
        <p:pic>
          <p:nvPicPr>
            <p:cNvPr id="9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188" y="2373463"/>
              <a:ext cx="1382466" cy="1440837"/>
            </a:xfrm>
            <a:prstGeom prst="rect">
              <a:avLst/>
            </a:prstGeom>
          </p:spPr>
        </p:pic>
        <p:sp>
          <p:nvSpPr>
            <p:cNvPr id="10" name="Down Arrow 9"/>
            <p:cNvSpPr/>
            <p:nvPr/>
          </p:nvSpPr>
          <p:spPr>
            <a:xfrm rot="16200000">
              <a:off x="4051479" y="4481344"/>
              <a:ext cx="315253" cy="60270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62300" y="2741975"/>
              <a:ext cx="3027249" cy="838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2</a:t>
              </a:r>
            </a:p>
            <a:p>
              <a:pPr defTabSz="685800"/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 this study, we investigate the problem in the context of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heterogeneous information networks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using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data mining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technique.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3727" y="5147835"/>
              <a:ext cx="17901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Phrase</a:t>
              </a:r>
              <a:r>
                <a:rPr lang="zh-CN" alt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Mining</a:t>
              </a:r>
              <a:endParaRPr lang="en-US" sz="15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62300" y="3573911"/>
              <a:ext cx="3027249" cy="10197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3</a:t>
              </a:r>
            </a:p>
            <a:p>
              <a:pPr defTabSz="685800"/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Principal Component Analysis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is a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linear dimensionality reduction</a:t>
              </a:r>
              <a:r>
                <a:rPr lang="en-US" sz="1050" dirty="0">
                  <a:solidFill>
                    <a:srgbClr val="C0504D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technique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commonly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used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machine</a:t>
              </a:r>
              <a:r>
                <a:rPr lang="zh-CN" alt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learning</a:t>
              </a:r>
              <a:r>
                <a:rPr lang="zh-CN" alt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applications.</a:t>
              </a:r>
              <a:endParaRPr lang="en-US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39703" y="1638215"/>
              <a:ext cx="1999788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Quality</a:t>
              </a:r>
              <a:r>
                <a:rPr lang="zh-CN" alt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Phras</a:t>
              </a:r>
              <a:r>
                <a:rPr lang="en-US" altLang="zh-CN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es</a:t>
              </a:r>
              <a:endParaRPr lang="en-US" sz="16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5" name="Up-Down Arrow 16"/>
            <p:cNvSpPr/>
            <p:nvPr/>
          </p:nvSpPr>
          <p:spPr>
            <a:xfrm rot="16200000">
              <a:off x="7333231" y="4069542"/>
              <a:ext cx="294166" cy="1520112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685800"/>
              <a:endParaRPr lang="en-US" sz="135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1290" y="5147835"/>
              <a:ext cx="2628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Phrasal Segmentation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16483" y="1638215"/>
              <a:ext cx="1750423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Raw Corpus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76028" y="1616092"/>
              <a:ext cx="2241415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Segmented Corpus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64614" y="4618642"/>
              <a:ext cx="2254159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Input Raw Corpus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13828" y="4616629"/>
              <a:ext cx="1999788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Quality</a:t>
              </a:r>
              <a:r>
                <a:rPr lang="zh-CN" alt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Phras</a:t>
              </a:r>
              <a:r>
                <a:rPr lang="en-US" altLang="zh-CN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es</a:t>
              </a:r>
              <a:endParaRPr lang="en-US" sz="16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47013" y="4635710"/>
              <a:ext cx="2298183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Segmented Corpus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308" y="3860225"/>
              <a:ext cx="788175" cy="72289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854316" y="3920263"/>
              <a:ext cx="2329444" cy="65680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" charset="0"/>
                  <a:ea typeface="Times" charset="0"/>
                  <a:cs typeface="Times" charset="0"/>
                </a:rPr>
                <a:t>+ A small set of </a:t>
              </a:r>
              <a:r>
                <a:rPr lang="en-US" sz="1600" dirty="0" smtClean="0">
                  <a:latin typeface="Times" charset="0"/>
                  <a:ea typeface="Times" charset="0"/>
                  <a:cs typeface="Times" charset="0"/>
                </a:rPr>
                <a:t>labels</a:t>
              </a:r>
              <a:endParaRPr lang="zh-CN" altLang="en-US" sz="1600" dirty="0" smtClean="0">
                <a:latin typeface="Times" charset="0"/>
                <a:ea typeface="Times" charset="0"/>
                <a:cs typeface="Times" charset="0"/>
              </a:endParaRPr>
            </a:p>
            <a:p>
              <a:pPr algn="ctr"/>
              <a:r>
                <a:rPr lang="en-US" sz="1600" dirty="0" smtClean="0">
                  <a:latin typeface="Times" charset="0"/>
                  <a:ea typeface="Times" charset="0"/>
                  <a:cs typeface="Times" charset="0"/>
                </a:rPr>
                <a:t>or </a:t>
              </a:r>
              <a:r>
                <a:rPr lang="en-US" sz="1600" dirty="0">
                  <a:latin typeface="Times" charset="0"/>
                  <a:ea typeface="Times" charset="0"/>
                  <a:cs typeface="Times" charset="0"/>
                </a:rPr>
                <a:t>a general KB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33370" y="5608707"/>
              <a:ext cx="7079165" cy="492442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dirty="0">
                  <a:solidFill>
                    <a:srgbClr val="000000"/>
                  </a:solidFill>
                  <a:latin typeface="Times" charset="0"/>
                  <a:ea typeface="Times" charset="0"/>
                  <a:cs typeface="Times" charset="0"/>
                </a:rPr>
                <a:t>Integrating phrase mining with phrasal segmentation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Experiments: </a:t>
            </a:r>
            <a:r>
              <a:rPr lang="en-US" sz="31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Interesting </a:t>
            </a:r>
            <a:r>
              <a:rPr lang="en-US" sz="3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Phrases Generated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(From the Titles and Abstracts of SIGMOD)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128</a:t>
            </a:fld>
            <a:endParaRPr lang="en-US"/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31005388"/>
              </p:ext>
            </p:extLst>
          </p:nvPr>
        </p:nvGraphicFramePr>
        <p:xfrm>
          <a:off x="428993" y="1418491"/>
          <a:ext cx="8286014" cy="5126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444"/>
                <a:gridCol w="3335074"/>
                <a:gridCol w="3635496"/>
              </a:tblGrid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SIGMOD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Method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SegPhrase</a:t>
                      </a:r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Chunking (TF-IDF &amp; C-Value)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 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system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system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relational database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processing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optimization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optimization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processing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relational database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sql</a:t>
                      </a:r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server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technology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relational data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server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 structure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large volume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join query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performance study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web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web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high dimensional data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efficient implementation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location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based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sensor network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xml schema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large collection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two phase locking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important issue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deep web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frequent </a:t>
                      </a:r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itemset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90799" y="4519396"/>
            <a:ext cx="2493817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20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Only in </a:t>
            </a:r>
            <a:r>
              <a:rPr lang="en-US" sz="2000" b="1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SegPhrase</a:t>
            </a:r>
            <a:r>
              <a:rPr lang="en-US" sz="20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+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7950" y="4519396"/>
            <a:ext cx="2508171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20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Only in Chunking</a:t>
            </a:r>
            <a:endParaRPr lang="en-US" sz="20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Quality Phrases in Multiple Languages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0" y="1773270"/>
            <a:ext cx="4760768" cy="3877502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sz="2000" dirty="0">
                <a:solidFill>
                  <a:srgbClr val="000000"/>
                </a:solidFill>
              </a:rPr>
              <a:t>Both </a:t>
            </a:r>
            <a:r>
              <a:rPr lang="en-US" sz="2000" dirty="0" err="1">
                <a:solidFill>
                  <a:srgbClr val="000000"/>
                </a:solidFill>
              </a:rPr>
              <a:t>ToPMine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 err="1">
                <a:solidFill>
                  <a:srgbClr val="000000"/>
                </a:solidFill>
              </a:rPr>
              <a:t>SegPhrase</a:t>
            </a:r>
            <a:r>
              <a:rPr lang="en-US" sz="2000" dirty="0">
                <a:solidFill>
                  <a:srgbClr val="000000"/>
                </a:solidFill>
              </a:rPr>
              <a:t>+ are extensible to mining quality phrases in multiple languages</a:t>
            </a:r>
          </a:p>
          <a:p>
            <a:pPr marL="411480" lvl="1">
              <a:spcAft>
                <a:spcPts val="450"/>
              </a:spcAft>
            </a:pPr>
            <a:r>
              <a:rPr lang="en-US" sz="2000" dirty="0" err="1">
                <a:solidFill>
                  <a:srgbClr val="000000"/>
                </a:solidFill>
              </a:rPr>
              <a:t>SegPhrase</a:t>
            </a:r>
            <a:r>
              <a:rPr lang="en-US" sz="2000" dirty="0">
                <a:solidFill>
                  <a:srgbClr val="000000"/>
                </a:solidFill>
              </a:rPr>
              <a:t>+ on Chinese (From Chinese Wikipedia)</a:t>
            </a:r>
          </a:p>
          <a:p>
            <a:pPr marL="411480" lvl="1">
              <a:spcAft>
                <a:spcPts val="450"/>
              </a:spcAft>
            </a:pPr>
            <a:r>
              <a:rPr lang="en-US" sz="2000" dirty="0" err="1">
                <a:solidFill>
                  <a:srgbClr val="000000"/>
                </a:solidFill>
              </a:rPr>
              <a:t>ToPMine</a:t>
            </a:r>
            <a:r>
              <a:rPr lang="en-US" sz="2000" dirty="0">
                <a:solidFill>
                  <a:srgbClr val="000000"/>
                </a:solidFill>
              </a:rPr>
              <a:t> on Arabic (</a:t>
            </a:r>
            <a:r>
              <a:rPr lang="en-US" altLang="en-US" sz="2000" dirty="0"/>
              <a:t>From Quran </a:t>
            </a:r>
            <a:r>
              <a:rPr lang="en-US" altLang="en-US" sz="2000" dirty="0" smtClean="0"/>
              <a:t>Fus7a </a:t>
            </a:r>
            <a:r>
              <a:rPr lang="en-US" altLang="en-US" sz="2000" dirty="0"/>
              <a:t>Arabic)(no preprocessing)</a:t>
            </a:r>
          </a:p>
          <a:p>
            <a:pPr marL="501968" lvl="2">
              <a:spcAft>
                <a:spcPts val="450"/>
              </a:spcAft>
            </a:pPr>
            <a:r>
              <a:rPr lang="en-US" altLang="en-US" sz="2000" dirty="0"/>
              <a:t>Experimental results of Arabic phrases:</a:t>
            </a:r>
          </a:p>
          <a:p>
            <a:pPr marL="386954" lvl="2" indent="0" defTabSz="342900" eaLnBrk="0" hangingPunct="0">
              <a:spcAft>
                <a:spcPts val="450"/>
              </a:spcAft>
              <a:buSzPct val="70000"/>
              <a:buNone/>
            </a:pPr>
            <a:r>
              <a:rPr lang="x-none" sz="2000" dirty="0">
                <a:solidFill>
                  <a:prstClr val="black"/>
                </a:solidFill>
              </a:rPr>
              <a:t>كفروا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  <a:sym typeface="Wingdings"/>
              </a:rPr>
              <a:t> Those who disbelieve</a:t>
            </a:r>
          </a:p>
          <a:p>
            <a:pPr marL="386954" lvl="2" indent="0" defTabSz="342900" eaLnBrk="0" hangingPunct="0">
              <a:spcAft>
                <a:spcPts val="450"/>
              </a:spcAft>
              <a:buSzPct val="70000"/>
              <a:buNone/>
            </a:pPr>
            <a:r>
              <a:rPr lang="x-none" sz="2000" dirty="0">
                <a:solidFill>
                  <a:prstClr val="black"/>
                </a:solidFill>
                <a:sym typeface="Wingdings"/>
              </a:rPr>
              <a:t>بسم الله الرحمن الرحيم</a:t>
            </a:r>
            <a:r>
              <a:rPr lang="en-US" sz="2000" dirty="0">
                <a:solidFill>
                  <a:prstClr val="black"/>
                </a:solidFill>
                <a:sym typeface="Wingdings"/>
              </a:rPr>
              <a:t> In the name of God the Gracious and </a:t>
            </a:r>
            <a:r>
              <a:rPr lang="en-US" sz="2000" dirty="0" smtClean="0">
                <a:solidFill>
                  <a:prstClr val="black"/>
                </a:solidFill>
                <a:sym typeface="Wingdings"/>
              </a:rPr>
              <a:t>Merciful</a:t>
            </a:r>
            <a:endParaRPr lang="en-US" sz="2000" dirty="0">
              <a:solidFill>
                <a:prstClr val="black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81919"/>
              </p:ext>
            </p:extLst>
          </p:nvPr>
        </p:nvGraphicFramePr>
        <p:xfrm>
          <a:off x="4675147" y="1608901"/>
          <a:ext cx="4344162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304"/>
                <a:gridCol w="2203316"/>
                <a:gridCol w="1641542"/>
              </a:tblGrid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Rank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Phrase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In English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首席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执行官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CEO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中间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偏右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Middle-right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百度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百科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Baidu </a:t>
                      </a:r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Pedia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热带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气旋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Tropical cyclone</a:t>
                      </a:r>
                    </a:p>
                  </a:txBody>
                  <a:tcPr marL="68580" marR="68580" marT="34290" marB="34290"/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86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中国科学院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院士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Fellow of Chinese Academy of Sciences</a:t>
                      </a: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十大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中文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金曲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Top-10 Chinese Songs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全球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资讯网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Global Info Website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天一阁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藏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明代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科举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录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选刊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 Chinese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book name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9934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国家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戏剧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院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National Theater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9935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谢谢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你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Thank you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Facebook: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Post,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 smtClean="0"/>
          </a:p>
          <a:p>
            <a:r>
              <a:rPr lang="en-US" altLang="zh-CN" sz="2400" b="1" dirty="0" smtClean="0"/>
              <a:t>Twitter:</a:t>
            </a:r>
            <a:r>
              <a:rPr lang="zh-CN" altLang="en-US" sz="2400" b="1" dirty="0"/>
              <a:t> </a:t>
            </a:r>
            <a:r>
              <a:rPr lang="en-US" altLang="zh-CN" sz="2400" dirty="0" smtClean="0"/>
              <a:t>Post,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Favorite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/>
          </a:p>
          <a:p>
            <a:r>
              <a:rPr lang="en-US" altLang="zh-CN" sz="2400" b="1" dirty="0" smtClean="0"/>
              <a:t>YouTube: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Upload,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Subscribe,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Download,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2" y="1983857"/>
            <a:ext cx="4614926" cy="1403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72" y="2051174"/>
            <a:ext cx="4072883" cy="974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8" y="3902231"/>
            <a:ext cx="4617720" cy="120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72" y="3955535"/>
            <a:ext cx="4069080" cy="764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28" y="5608797"/>
            <a:ext cx="3710251" cy="11701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36" y="5675275"/>
            <a:ext cx="2713707" cy="8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💡</a:t>
            </a: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Entity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recognition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and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typing</a:t>
            </a:r>
            <a:endParaRPr lang="zh-CN" altLang="en-US" sz="2400" b="1" dirty="0">
              <a:solidFill>
                <a:srgbClr val="00B050"/>
              </a:solidFill>
            </a:endParaRPr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130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4898730" y="2844323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78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Why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Entity Recognition and Typing from Massive Corpora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Traditional</a:t>
            </a:r>
            <a:r>
              <a:rPr lang="zh-CN" altLang="en-US" sz="2000" dirty="0"/>
              <a:t> </a:t>
            </a:r>
            <a:r>
              <a:rPr lang="en-US" altLang="zh-CN" sz="2000" dirty="0"/>
              <a:t>named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recognition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r>
              <a:rPr lang="zh-CN" altLang="en-US" sz="2000" dirty="0"/>
              <a:t> </a:t>
            </a:r>
            <a:r>
              <a:rPr lang="en-US" altLang="zh-CN" sz="2000" dirty="0"/>
              <a:t>are designed for</a:t>
            </a:r>
            <a:r>
              <a:rPr lang="en-US" altLang="zh-CN" sz="2000" dirty="0">
                <a:solidFill>
                  <a:srgbClr val="C0504D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major types</a:t>
            </a:r>
            <a:r>
              <a:rPr lang="en-US" altLang="zh-CN" sz="2000" dirty="0"/>
              <a:t> (e.g., PER, LOC, ORG) and </a:t>
            </a:r>
            <a:r>
              <a:rPr lang="en-US" altLang="zh-CN" sz="2000" dirty="0">
                <a:solidFill>
                  <a:srgbClr val="FF0000"/>
                </a:solidFill>
              </a:rPr>
              <a:t>general domains </a:t>
            </a:r>
            <a:r>
              <a:rPr lang="en-US" altLang="zh-CN" sz="2000" dirty="0"/>
              <a:t>(e.g., news)</a:t>
            </a:r>
          </a:p>
          <a:p>
            <a:pPr lvl="1"/>
            <a:r>
              <a:rPr lang="en-US" altLang="zh-CN" sz="1800" dirty="0"/>
              <a:t>Require additional steps to adapt to </a:t>
            </a:r>
            <a:r>
              <a:rPr lang="en-US" altLang="zh-CN" sz="1800" dirty="0">
                <a:solidFill>
                  <a:srgbClr val="FF0000"/>
                </a:solidFill>
              </a:rPr>
              <a:t>new domains/types</a:t>
            </a:r>
          </a:p>
          <a:p>
            <a:pPr lvl="1"/>
            <a:r>
              <a:rPr lang="en-US" altLang="zh-CN" sz="1800" dirty="0"/>
              <a:t>Expensive human labor on annotation</a:t>
            </a:r>
          </a:p>
          <a:p>
            <a:pPr lvl="2"/>
            <a:r>
              <a:rPr lang="en-US" altLang="zh-CN" sz="1800" dirty="0"/>
              <a:t>500 documents for entity extraction; 20,000 queries for entity linking</a:t>
            </a:r>
          </a:p>
          <a:p>
            <a:pPr lvl="1"/>
            <a:r>
              <a:rPr lang="en-US" altLang="zh-CN" sz="1800" dirty="0"/>
              <a:t>Unsatisfying agreement due to various granularity levels and scopes of types</a:t>
            </a:r>
          </a:p>
          <a:p>
            <a:r>
              <a:rPr lang="en-US" altLang="zh-CN" sz="2000" dirty="0"/>
              <a:t>Entities obtained by </a:t>
            </a:r>
            <a:r>
              <a:rPr lang="en-US" altLang="zh-CN" sz="2000" dirty="0">
                <a:solidFill>
                  <a:srgbClr val="FF0000"/>
                </a:solidFill>
              </a:rPr>
              <a:t>entity linking techniques </a:t>
            </a:r>
            <a:r>
              <a:rPr lang="en-US" altLang="zh-CN" sz="2000" dirty="0"/>
              <a:t>have </a:t>
            </a:r>
            <a:r>
              <a:rPr lang="en-US" altLang="zh-CN" sz="2000" i="1" dirty="0"/>
              <a:t>limited</a:t>
            </a:r>
            <a:r>
              <a:rPr lang="en-US" altLang="zh-CN" sz="2000" dirty="0">
                <a:solidFill>
                  <a:srgbClr val="C0504D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coverage</a:t>
            </a:r>
            <a:r>
              <a:rPr lang="en-US" altLang="zh-CN" sz="2000" dirty="0"/>
              <a:t> and </a:t>
            </a:r>
            <a:r>
              <a:rPr lang="en-US" altLang="zh-CN" sz="2000" dirty="0">
                <a:solidFill>
                  <a:srgbClr val="FF0000"/>
                </a:solidFill>
              </a:rPr>
              <a:t>freshness</a:t>
            </a:r>
          </a:p>
          <a:p>
            <a:pPr lvl="1"/>
            <a:r>
              <a:rPr lang="en-US" altLang="zh-CN" sz="1800" dirty="0"/>
              <a:t>&gt; 50% </a:t>
            </a:r>
            <a:r>
              <a:rPr lang="en-US" altLang="zh-CN" sz="1800" dirty="0" err="1"/>
              <a:t>unlinkable</a:t>
            </a:r>
            <a:r>
              <a:rPr lang="en-US" altLang="zh-CN" sz="1800" dirty="0"/>
              <a:t> entity mentions in Web corpus [Lin et al., EMNLP’12] </a:t>
            </a:r>
          </a:p>
          <a:p>
            <a:pPr lvl="1"/>
            <a:r>
              <a:rPr lang="en-US" altLang="zh-CN" sz="1800" dirty="0"/>
              <a:t>&gt; 90%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experiment</a:t>
            </a:r>
            <a:r>
              <a:rPr lang="zh-CN" altLang="en-US" sz="1800" dirty="0"/>
              <a:t> </a:t>
            </a:r>
            <a:r>
              <a:rPr lang="en-US" altLang="zh-CN" sz="1800" dirty="0"/>
              <a:t>corpora: tweets, Yelp reviews, …</a:t>
            </a:r>
          </a:p>
          <a:p>
            <a:pPr>
              <a:spcAft>
                <a:spcPts val="450"/>
              </a:spcAft>
            </a:pPr>
            <a:r>
              <a:rPr lang="en-US" altLang="zh-CN" sz="2000" dirty="0"/>
              <a:t>A new approach: </a:t>
            </a:r>
            <a:r>
              <a:rPr lang="en-US" altLang="zh-CN" sz="2000" dirty="0" err="1"/>
              <a:t>ClusType</a:t>
            </a:r>
            <a:r>
              <a:rPr lang="en-US" altLang="zh-CN" sz="2000" dirty="0"/>
              <a:t>: </a:t>
            </a:r>
            <a:r>
              <a:rPr lang="en-US" sz="2000" dirty="0"/>
              <a:t>Entity Recognition and Typing by Relation Phrase-Based Clustering</a:t>
            </a:r>
            <a:r>
              <a:rPr lang="en-US" altLang="zh-CN" sz="2000" dirty="0"/>
              <a:t> [Ren, et al., KDD 2015]</a:t>
            </a:r>
          </a:p>
          <a:p>
            <a:pPr lvl="1">
              <a:spcAft>
                <a:spcPts val="450"/>
              </a:spcAft>
            </a:pPr>
            <a:r>
              <a:rPr lang="en-US" altLang="zh-CN" sz="1800" dirty="0"/>
              <a:t>Recognizing entity mentions of target types with </a:t>
            </a:r>
            <a:r>
              <a:rPr lang="en-US" altLang="zh-CN" sz="1800" dirty="0">
                <a:solidFill>
                  <a:srgbClr val="FF0000"/>
                </a:solidFill>
              </a:rPr>
              <a:t>minimal/no human supervision </a:t>
            </a:r>
            <a:r>
              <a:rPr lang="en-US" altLang="zh-CN" sz="1800" dirty="0"/>
              <a:t>and with </a:t>
            </a:r>
            <a:r>
              <a:rPr lang="en-US" altLang="zh-CN" sz="1800" dirty="0">
                <a:solidFill>
                  <a:srgbClr val="FF0000"/>
                </a:solidFill>
              </a:rPr>
              <a:t>no requirement that entities can be found in a KB </a:t>
            </a:r>
            <a:r>
              <a:rPr lang="en-US" altLang="zh-CN" sz="1800" dirty="0"/>
              <a:t>(distant supervision</a:t>
            </a:r>
            <a:r>
              <a:rPr lang="en-US" altLang="zh-CN" sz="1800" dirty="0" smtClean="0"/>
              <a:t>)</a:t>
            </a:r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Recognizing Typed</a:t>
            </a:r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132</a:t>
            </a:fld>
            <a:endParaRPr 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209800" y="2341950"/>
            <a:ext cx="2819400" cy="1524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68577" tIns="34289" rIns="68577" bIns="3428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best BBQ I’ve tasted in Phoenix! I had the pulled pork sandwich with coleslaw and baked beans for lunch. ... The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owner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very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nice.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1575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下箭头 3"/>
          <p:cNvSpPr/>
          <p:nvPr/>
        </p:nvSpPr>
        <p:spPr>
          <a:xfrm rot="16200000">
            <a:off x="5067300" y="2837250"/>
            <a:ext cx="53340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638800" y="2265750"/>
            <a:ext cx="3352800" cy="1600200"/>
          </a:xfrm>
          <a:prstGeom prst="rect">
            <a:avLst/>
          </a:prstGeom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The best </a:t>
            </a:r>
            <a:r>
              <a:rPr lang="en-US" altLang="zh-CN" sz="1575" dirty="0" err="1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BBQ:Food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I’ve tasted in </a:t>
            </a:r>
            <a:r>
              <a:rPr lang="en-US" altLang="zh-CN" sz="1575" dirty="0" err="1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Phoenix:LOC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! I had the </a:t>
            </a:r>
            <a:r>
              <a:rPr lang="en-US" altLang="zh-CN" sz="157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[pulled pork sandwich]:Food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with </a:t>
            </a:r>
            <a:r>
              <a:rPr lang="en-US" altLang="zh-CN" sz="1575" dirty="0" err="1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coleslaw:Food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sz="157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[baked beans]:Food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for lunch. …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 err="1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owner:JOB</a:t>
            </a:r>
            <a:r>
              <a:rPr lang="zh-CN" altLang="zh-CN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_</a:t>
            </a:r>
            <a:r>
              <a:rPr lang="en-US" altLang="zh-CN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TITLE</a:t>
            </a:r>
            <a:r>
              <a:rPr lang="zh-CN" altLang="en-US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very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nice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52400" y="2646750"/>
            <a:ext cx="1600200" cy="1676400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FOOD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LOCATION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JOB</a:t>
            </a:r>
            <a:r>
              <a:rPr lang="zh-CN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_</a:t>
            </a:r>
            <a:r>
              <a:rPr lang="en-US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TITLE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4BACC6"/>
                </a:solidFill>
                <a:latin typeface="Times" charset="0"/>
                <a:ea typeface="Times" charset="0"/>
                <a:cs typeface="Times" charset="0"/>
              </a:rPr>
              <a:t>EVENT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8064A2"/>
                </a:solidFill>
                <a:latin typeface="Times" charset="0"/>
                <a:ea typeface="Times" charset="0"/>
                <a:cs typeface="Times" charset="0"/>
              </a:rPr>
              <a:t>ORGANIZATION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</a:p>
        </p:txBody>
      </p:sp>
      <p:sp>
        <p:nvSpPr>
          <p:cNvPr id="9" name="文本框 4"/>
          <p:cNvSpPr txBox="1"/>
          <p:nvPr/>
        </p:nvSpPr>
        <p:spPr>
          <a:xfrm>
            <a:off x="228600" y="2265750"/>
            <a:ext cx="1457310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Target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90311" y="1820219"/>
            <a:ext cx="798416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Identifying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token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span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in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documents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labeling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their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endParaRPr kumimoji="1" lang="zh-CN" altLang="en-US" b="1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" y="4780352"/>
            <a:ext cx="3124200" cy="64632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Enabling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analysis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endParaRPr kumimoji="1" lang="zh-CN" altLang="en-US" b="1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20903" y="3871785"/>
            <a:ext cx="1057778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Plain text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9778" y="3865950"/>
            <a:ext cx="2381024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Text with typed entities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直线箭头连接符 14"/>
          <p:cNvCxnSpPr/>
          <p:nvPr/>
        </p:nvCxnSpPr>
        <p:spPr>
          <a:xfrm flipH="1">
            <a:off x="4143379" y="4018353"/>
            <a:ext cx="1752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5"/>
          <p:cNvCxnSpPr/>
          <p:nvPr/>
        </p:nvCxnSpPr>
        <p:spPr>
          <a:xfrm flipH="1">
            <a:off x="5514979" y="4018353"/>
            <a:ext cx="3810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9"/>
          <p:cNvCxnSpPr/>
          <p:nvPr/>
        </p:nvCxnSpPr>
        <p:spPr>
          <a:xfrm>
            <a:off x="5895979" y="4018353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25"/>
          <p:cNvSpPr txBox="1"/>
          <p:nvPr/>
        </p:nvSpPr>
        <p:spPr>
          <a:xfrm>
            <a:off x="3709764" y="4563421"/>
            <a:ext cx="81303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FOOD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文本框 26"/>
          <p:cNvSpPr txBox="1"/>
          <p:nvPr/>
        </p:nvSpPr>
        <p:spPr>
          <a:xfrm>
            <a:off x="4981582" y="4563421"/>
            <a:ext cx="1339072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LOCATION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文本框 27"/>
          <p:cNvSpPr txBox="1"/>
          <p:nvPr/>
        </p:nvSpPr>
        <p:spPr>
          <a:xfrm>
            <a:off x="6505580" y="4551753"/>
            <a:ext cx="94127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4BACC6"/>
                </a:solidFill>
                <a:latin typeface="Times" charset="0"/>
                <a:ea typeface="Times" charset="0"/>
                <a:cs typeface="Times" charset="0"/>
              </a:rPr>
              <a:t>EVENT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直线箭头连接符 31"/>
          <p:cNvCxnSpPr>
            <a:stCxn id="20" idx="2"/>
          </p:cNvCxnSpPr>
          <p:nvPr/>
        </p:nvCxnSpPr>
        <p:spPr>
          <a:xfrm flipH="1">
            <a:off x="4067182" y="4932747"/>
            <a:ext cx="10497" cy="304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32"/>
          <p:cNvCxnSpPr>
            <a:stCxn id="21" idx="2"/>
          </p:cNvCxnSpPr>
          <p:nvPr/>
        </p:nvCxnSpPr>
        <p:spPr>
          <a:xfrm>
            <a:off x="5551380" y="4932747"/>
            <a:ext cx="39802" cy="304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36"/>
          <p:cNvCxnSpPr>
            <a:stCxn id="22" idx="2"/>
          </p:cNvCxnSpPr>
          <p:nvPr/>
        </p:nvCxnSpPr>
        <p:spPr>
          <a:xfrm flipH="1">
            <a:off x="6886581" y="4921079"/>
            <a:ext cx="19904" cy="316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9" y="5237553"/>
            <a:ext cx="762000" cy="762000"/>
          </a:xfrm>
          <a:prstGeom prst="rect">
            <a:avLst/>
          </a:prstGeom>
        </p:spPr>
      </p:pic>
      <p:pic>
        <p:nvPicPr>
          <p:cNvPr id="2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5237554"/>
            <a:ext cx="673100" cy="673100"/>
          </a:xfrm>
          <a:prstGeom prst="rect">
            <a:avLst/>
          </a:prstGeom>
        </p:spPr>
      </p:pic>
      <p:pic>
        <p:nvPicPr>
          <p:cNvPr id="2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9" y="523755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A Distant Supervision Framework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6582" y="1693045"/>
            <a:ext cx="4132176" cy="35102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b="1" dirty="0"/>
              <a:t>Problem:</a:t>
            </a:r>
            <a:r>
              <a:rPr lang="en-US" altLang="zh-CN" sz="1800" i="1" dirty="0"/>
              <a:t> Distantly-supervised entity recognition in a domain-specific corpus</a:t>
            </a:r>
            <a:endParaRPr kumimoji="1" lang="en-US" altLang="zh-CN" sz="1800" i="1" dirty="0"/>
          </a:p>
          <a:p>
            <a:pPr lvl="1"/>
            <a:r>
              <a:rPr kumimoji="1" lang="en-US" altLang="zh-CN" sz="1800" dirty="0"/>
              <a:t>Given: (1) 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domain-specific corpus </a:t>
            </a:r>
            <a:r>
              <a:rPr kumimoji="1" lang="en-US" altLang="zh-CN" sz="1800" i="1" dirty="0"/>
              <a:t>D, </a:t>
            </a:r>
            <a:r>
              <a:rPr kumimoji="1" lang="en-US" altLang="zh-CN" sz="1800" dirty="0"/>
              <a:t>(2)</a:t>
            </a:r>
            <a:r>
              <a:rPr kumimoji="1" lang="en-US" altLang="zh-CN" sz="1800" i="1" dirty="0"/>
              <a:t> </a:t>
            </a:r>
            <a:r>
              <a:rPr kumimoji="1" lang="en-US" altLang="zh-CN" sz="1800" dirty="0"/>
              <a:t>a knowledge base (e.g., Freebase), (3) a</a:t>
            </a:r>
            <a:r>
              <a:rPr kumimoji="1" lang="zh-CN" altLang="en-US" sz="1800" dirty="0"/>
              <a:t> </a:t>
            </a:r>
            <a:r>
              <a:rPr lang="en-US" altLang="zh-CN" sz="1800" dirty="0"/>
              <a:t>set of target types (</a:t>
            </a:r>
            <a:r>
              <a:rPr lang="en-US" altLang="zh-CN" sz="1800" i="1" dirty="0"/>
              <a:t>T</a:t>
            </a:r>
            <a:r>
              <a:rPr lang="en-US" altLang="zh-CN" sz="1800" dirty="0"/>
              <a:t>) from a KB</a:t>
            </a:r>
          </a:p>
          <a:p>
            <a:pPr lvl="1"/>
            <a:r>
              <a:rPr lang="en-US" altLang="zh-CN" sz="1800" dirty="0"/>
              <a:t>Detect</a:t>
            </a:r>
            <a:r>
              <a:rPr lang="zh-CN" altLang="en-US" sz="1800" dirty="0"/>
              <a:t> </a:t>
            </a:r>
            <a:r>
              <a:rPr lang="en-US" altLang="zh-CN" sz="1800" dirty="0"/>
              <a:t>candidate</a:t>
            </a:r>
            <a:r>
              <a:rPr lang="zh-CN" altLang="en-US" sz="1800" dirty="0"/>
              <a:t> </a:t>
            </a:r>
            <a:r>
              <a:rPr lang="en-US" altLang="zh-CN" sz="1800" dirty="0"/>
              <a:t>entity mentions</a:t>
            </a:r>
            <a:r>
              <a:rPr lang="zh-CN" altLang="en-US" sz="1800" dirty="0"/>
              <a:t> </a:t>
            </a:r>
            <a:r>
              <a:rPr lang="en-US" altLang="zh-CN" sz="1800" dirty="0"/>
              <a:t>in D, and categorize each candidate mention by target types or</a:t>
            </a:r>
            <a:r>
              <a:rPr lang="zh-CN" altLang="en-US" sz="1800" dirty="0"/>
              <a:t> </a:t>
            </a:r>
            <a:r>
              <a:rPr lang="en-US" altLang="zh-CN" sz="1800" dirty="0"/>
              <a:t>Not-Of-Interest (NOI)</a:t>
            </a:r>
            <a:endParaRPr kumimoji="1" lang="en-US" altLang="zh-CN" sz="1800" dirty="0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48" y="1693045"/>
            <a:ext cx="4726103" cy="31706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6582" y="4644458"/>
            <a:ext cx="8706254" cy="1403589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Detect entity mentions from text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Map candidate mentions to KB entities of target types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Use confidently mapped {mention, type} to infer types of remaining candidate mentions</a:t>
            </a:r>
          </a:p>
          <a:p>
            <a:pPr>
              <a:spcAft>
                <a:spcPts val="450"/>
              </a:spcAft>
            </a:pPr>
            <a:endParaRPr lang="en-US" altLang="en-US" sz="21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Entity Recognition and Typing: Challenges and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1510" y="1517427"/>
            <a:ext cx="8360116" cy="1686171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463" lvl="1" indent="-346463">
              <a:spcBef>
                <a:spcPts val="0"/>
              </a:spcBef>
              <a:buClr>
                <a:srgbClr val="0000CC"/>
              </a:buClr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1: Domain Restriction:  Extensive training, use general-domain corpora,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 work well on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specific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or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emerging domains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8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e.g.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tweets, Yelp reviews)</a:t>
            </a:r>
            <a:endParaRPr kumimoji="1" lang="en-US" altLang="zh-CN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lvl="1">
              <a:spcBef>
                <a:spcPts val="0"/>
              </a:spcBef>
            </a:pPr>
            <a:r>
              <a:rPr kumimoji="1"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Domain-agnostic phrase mining: Extracts candidate entity mentions with</a:t>
            </a:r>
            <a:r>
              <a:rPr lang="en-US" altLang="zh-CN" sz="1650" dirty="0">
                <a:solidFill>
                  <a:srgbClr val="BD582C"/>
                </a:solidFill>
                <a:latin typeface="Times" charset="0"/>
                <a:ea typeface="Times" charset="0"/>
                <a:cs typeface="Times" charset="0"/>
              </a:rPr>
              <a:t> minimal linguistic assumption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(e.g., only use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POS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tagging)</a:t>
            </a:r>
          </a:p>
          <a:p>
            <a:pPr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2: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Name ambiguity: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Multiple entities may share the same surface name</a:t>
            </a:r>
          </a:p>
          <a:p>
            <a:pPr lvl="1">
              <a:spcBef>
                <a:spcPts val="0"/>
              </a:spcBef>
            </a:pP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Model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each</a:t>
            </a:r>
            <a:r>
              <a:rPr lang="en-US" altLang="zh-CN" sz="1650" i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mention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based on its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surface name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context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3292" y="3840353"/>
            <a:ext cx="1178207" cy="51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Washington</a:t>
            </a:r>
            <a:endParaRPr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椭圆 23"/>
          <p:cNvSpPr/>
          <p:nvPr/>
        </p:nvSpPr>
        <p:spPr>
          <a:xfrm>
            <a:off x="4714352" y="3821032"/>
            <a:ext cx="863081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State</a:t>
            </a:r>
            <a:endParaRPr kumimoji="1"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24"/>
          <p:cNvSpPr txBox="1"/>
          <p:nvPr/>
        </p:nvSpPr>
        <p:spPr>
          <a:xfrm>
            <a:off x="5530553" y="3903338"/>
            <a:ext cx="386632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or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926985" y="3830960"/>
            <a:ext cx="1162983" cy="51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Washington</a:t>
            </a:r>
            <a:endParaRPr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矩形 26"/>
          <p:cNvSpPr/>
          <p:nvPr/>
        </p:nvSpPr>
        <p:spPr>
          <a:xfrm>
            <a:off x="7342921" y="4153387"/>
            <a:ext cx="381000" cy="152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矩形 27"/>
          <p:cNvSpPr/>
          <p:nvPr/>
        </p:nvSpPr>
        <p:spPr>
          <a:xfrm>
            <a:off x="7885098" y="3841411"/>
            <a:ext cx="381000" cy="457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矩形 28"/>
          <p:cNvSpPr/>
          <p:nvPr/>
        </p:nvSpPr>
        <p:spPr>
          <a:xfrm>
            <a:off x="8432221" y="3163908"/>
            <a:ext cx="381000" cy="1143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29"/>
          <p:cNvSpPr txBox="1"/>
          <p:nvPr/>
        </p:nvSpPr>
        <p:spPr>
          <a:xfrm>
            <a:off x="7074312" y="4261941"/>
            <a:ext cx="789503" cy="25391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Sport team</a:t>
            </a:r>
            <a:endParaRPr kumimoji="1" lang="zh-CN" altLang="en-US" sz="105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文本框 30"/>
          <p:cNvSpPr txBox="1"/>
          <p:nvPr/>
        </p:nvSpPr>
        <p:spPr>
          <a:xfrm>
            <a:off x="7707131" y="4261954"/>
            <a:ext cx="921889" cy="25391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Government</a:t>
            </a:r>
            <a:endParaRPr kumimoji="1" lang="zh-CN" altLang="en-US" sz="105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文本框 31"/>
          <p:cNvSpPr txBox="1"/>
          <p:nvPr/>
        </p:nvSpPr>
        <p:spPr>
          <a:xfrm>
            <a:off x="8455344" y="4266281"/>
            <a:ext cx="468386" cy="253910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State</a:t>
            </a:r>
            <a:endParaRPr kumimoji="1" lang="zh-CN" altLang="en-US" sz="120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文本框 32"/>
          <p:cNvSpPr txBox="1"/>
          <p:nvPr/>
        </p:nvSpPr>
        <p:spPr>
          <a:xfrm>
            <a:off x="8798082" y="4165196"/>
            <a:ext cx="415486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右箭头 33"/>
          <p:cNvSpPr/>
          <p:nvPr/>
        </p:nvSpPr>
        <p:spPr>
          <a:xfrm rot="1813639">
            <a:off x="3174829" y="3397694"/>
            <a:ext cx="535296" cy="39363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上弧形箭头 34"/>
          <p:cNvSpPr/>
          <p:nvPr/>
        </p:nvSpPr>
        <p:spPr>
          <a:xfrm rot="9931738">
            <a:off x="4402078" y="3463958"/>
            <a:ext cx="762000" cy="3048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上弧形箭头 35"/>
          <p:cNvSpPr/>
          <p:nvPr/>
        </p:nvSpPr>
        <p:spPr>
          <a:xfrm rot="9931738">
            <a:off x="6870378" y="3442110"/>
            <a:ext cx="762000" cy="3048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0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84017"/>
              </p:ext>
            </p:extLst>
          </p:nvPr>
        </p:nvGraphicFramePr>
        <p:xfrm>
          <a:off x="70452" y="3270739"/>
          <a:ext cx="308159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1599"/>
              </a:tblGrid>
              <a:tr h="457200">
                <a:tc>
                  <a:txBody>
                    <a:bodyPr/>
                    <a:lstStyle/>
                    <a:p>
                      <a:pPr marL="0" marR="0" indent="0" algn="ctr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While Griffin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is not the part of </a:t>
                      </a:r>
                      <a:r>
                        <a:rPr lang="en-US" altLang="zh-CN" sz="1200" b="0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’s </a:t>
                      </a:r>
                      <a:r>
                        <a:rPr lang="en-US" altLang="zh-CN" sz="1200" b="0" baseline="0" dirty="0" smtClean="0">
                          <a:solidFill>
                            <a:srgbClr val="4F81B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plan on Sunday’s game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, …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 </a:t>
                      </a:r>
                      <a:r>
                        <a:rPr lang="en-US" altLang="zh-CN" sz="1200" baseline="0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news from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200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indicates that the congress is going to…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It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is one of the best </a:t>
                      </a:r>
                      <a:r>
                        <a:rPr lang="en-US" altLang="zh-CN" sz="1200" baseline="0" dirty="0" smtClean="0">
                          <a:solidFill>
                            <a:srgbClr val="4F81B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state parks in </a:t>
                      </a:r>
                      <a:r>
                        <a:rPr lang="en-US" altLang="zh-CN" sz="1200" baseline="0" dirty="0" smtClean="0">
                          <a:solidFill>
                            <a:srgbClr val="C0504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Washington.</a:t>
                      </a:r>
                      <a:endParaRPr lang="zh-CN" altLang="en-US" sz="1200" dirty="0">
                        <a:solidFill>
                          <a:srgbClr val="C0504D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120691"/>
              </p:ext>
            </p:extLst>
          </p:nvPr>
        </p:nvGraphicFramePr>
        <p:xfrm>
          <a:off x="2991703" y="4978037"/>
          <a:ext cx="6085127" cy="1371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84211"/>
                <a:gridCol w="900916"/>
              </a:tblGrid>
              <a:tr h="247499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Sentence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F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req</a:t>
                      </a: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.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The</a:t>
                      </a:r>
                      <a:r>
                        <a:rPr lang="en-US" altLang="zh-CN" sz="160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magnitude 9.0 quake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caused widespread devastation in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</a:t>
                      </a:r>
                      <a:r>
                        <a:rPr lang="en-US" altLang="zh-CN" sz="1600" b="1" dirty="0" err="1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Kesennuma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city</a:t>
                      </a:r>
                      <a:r>
                        <a:rPr lang="en-US" altLang="zh-CN" sz="1600" b="1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]</a:t>
                      </a:r>
                      <a:endParaRPr lang="zh-CN" altLang="en-US" sz="1600" b="1" dirty="0">
                        <a:solidFill>
                          <a:schemeClr val="accent2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 tsunami that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ravaged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[northeastern Japan] 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last Friday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31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The resulting tsunami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devastate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[Japan]</a:t>
                      </a: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’s northeast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244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22" name="Content Placeholder 2"/>
          <p:cNvSpPr txBox="1">
            <a:spLocks/>
          </p:cNvSpPr>
          <p:nvPr/>
        </p:nvSpPr>
        <p:spPr>
          <a:xfrm>
            <a:off x="380471" y="4586929"/>
            <a:ext cx="8401155" cy="31446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3: 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Context Sparsity: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There are many ways to describe the same relation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55753" y="4922971"/>
            <a:ext cx="2756382" cy="104346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cluster </a:t>
            </a:r>
            <a:r>
              <a:rPr lang="en-US" altLang="zh-CN" sz="1800" i="1" dirty="0">
                <a:solidFill>
                  <a:srgbClr val="BD582C"/>
                </a:solidFill>
                <a:latin typeface="Times" charset="0"/>
                <a:ea typeface="Times" charset="0"/>
                <a:cs typeface="Times" charset="0"/>
              </a:rPr>
              <a:t>relation phrase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infer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synonymous relation phrases</a:t>
            </a:r>
          </a:p>
        </p:txBody>
      </p:sp>
    </p:spTree>
    <p:extLst>
      <p:ext uri="{BB962C8B-B14F-4D97-AF65-F5344CB8AC3E}">
        <p14:creationId xmlns:p14="http://schemas.microsoft.com/office/powerpoint/2010/main" val="12705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kumimoji="1" lang="en-US" altLang="zh-CN" sz="2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Framework: Phrase Segmentation and Heterogeneous Graph Construction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135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8777" y="1636440"/>
            <a:ext cx="8186446" cy="1247523"/>
          </a:xfrm>
        </p:spPr>
        <p:txBody>
          <a:bodyPr>
            <a:no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POS-constrained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phrase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segmentation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mining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candidate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entity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mentions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and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relation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phrases,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simultaneously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Construct a </a:t>
            </a:r>
            <a:r>
              <a:rPr lang="en-US" altLang="zh-CN" sz="2400" dirty="0">
                <a:solidFill>
                  <a:schemeClr val="accent2"/>
                </a:solidFill>
              </a:rPr>
              <a:t>heterogeneous graph </a:t>
            </a:r>
            <a:r>
              <a:rPr lang="en-US" altLang="zh-CN" sz="2400" dirty="0">
                <a:solidFill>
                  <a:srgbClr val="000000"/>
                </a:solidFill>
              </a:rPr>
              <a:t>to represent available information in a unified form</a:t>
            </a:r>
          </a:p>
        </p:txBody>
      </p:sp>
      <p:sp>
        <p:nvSpPr>
          <p:cNvPr id="6" name="矩形 6"/>
          <p:cNvSpPr/>
          <p:nvPr/>
        </p:nvSpPr>
        <p:spPr>
          <a:xfrm>
            <a:off x="657597" y="3253259"/>
            <a:ext cx="2550458" cy="888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4" tIns="45717" rIns="91434" bIns="45717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are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kept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individual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objects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be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disambiguated</a:t>
            </a:r>
          </a:p>
        </p:txBody>
      </p:sp>
      <p:sp>
        <p:nvSpPr>
          <p:cNvPr id="7" name="矩形 4"/>
          <p:cNvSpPr/>
          <p:nvPr/>
        </p:nvSpPr>
        <p:spPr>
          <a:xfrm>
            <a:off x="657596" y="4207639"/>
            <a:ext cx="2550459" cy="6232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4" tIns="45717" rIns="91434" bIns="45717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Linked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surface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names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65" y="3223808"/>
            <a:ext cx="5044036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994" y="4895272"/>
            <a:ext cx="2536790" cy="1246495"/>
          </a:xfrm>
          <a:prstGeom prst="rect">
            <a:avLst/>
          </a:prstGeom>
          <a:solidFill>
            <a:srgbClr val="FFFF00"/>
          </a:solidFill>
          <a:ln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Weight assignment</a:t>
            </a:r>
            <a:r>
              <a:rPr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 The more two objects are likely to share the same</a:t>
            </a:r>
            <a:r>
              <a:rPr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label, the larger the weight will be associated with their connecting edge</a:t>
            </a:r>
          </a:p>
        </p:txBody>
      </p:sp>
    </p:spTree>
    <p:extLst>
      <p:ext uri="{BB962C8B-B14F-4D97-AF65-F5344CB8AC3E}">
        <p14:creationId xmlns:p14="http://schemas.microsoft.com/office/powerpoint/2010/main" val="93641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kumimoji="1" lang="en-US" altLang="zh-CN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Framework: Mutual Enhancement of Type Propagation and Relation Phrase Clustering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136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0533" y="1840406"/>
            <a:ext cx="8150533" cy="616945"/>
          </a:xfrm>
        </p:spPr>
        <p:txBody>
          <a:bodyPr>
            <a:noAutofit/>
          </a:bodyPr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constructed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formulate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504D"/>
                </a:solidFill>
              </a:rPr>
              <a:t>graph-based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semi-supervised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learning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of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two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tasks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jointly</a:t>
            </a:r>
            <a:r>
              <a:rPr lang="en-US" altLang="zh-CN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152400" y="3164281"/>
            <a:ext cx="4343400" cy="369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propagation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graph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304800" y="4231081"/>
            <a:ext cx="3962400" cy="369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Multi-view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clustering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5415845" y="3967511"/>
            <a:ext cx="3341511" cy="923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Propagate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among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entities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bridges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via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synonymous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9" name="上弧形箭头 26"/>
          <p:cNvSpPr/>
          <p:nvPr/>
        </p:nvSpPr>
        <p:spPr>
          <a:xfrm rot="16594005">
            <a:off x="4201267" y="3707504"/>
            <a:ext cx="1176854" cy="609600"/>
          </a:xfrm>
          <a:prstGeom prst="curved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下弧形箭头 27"/>
          <p:cNvSpPr/>
          <p:nvPr/>
        </p:nvSpPr>
        <p:spPr>
          <a:xfrm rot="4247288">
            <a:off x="4363627" y="3557059"/>
            <a:ext cx="1372656" cy="533958"/>
          </a:xfrm>
          <a:prstGeom prst="curved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文本框 29"/>
          <p:cNvSpPr txBox="1"/>
          <p:nvPr/>
        </p:nvSpPr>
        <p:spPr>
          <a:xfrm>
            <a:off x="5410200" y="2783281"/>
            <a:ext cx="3581400" cy="923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Derived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argument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serve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good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feature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for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clustering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圆角矩形 31"/>
          <p:cNvSpPr/>
          <p:nvPr/>
        </p:nvSpPr>
        <p:spPr>
          <a:xfrm>
            <a:off x="1943100" y="5146277"/>
            <a:ext cx="5105400" cy="685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Mutually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enhancing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each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other;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leads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quality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recognition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 err="1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unlinkable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1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A General Framework</a:t>
            </a:r>
            <a:r>
              <a:rPr lang="zh-CN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Overview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/>
              <a:t>Candidate Generation</a:t>
            </a:r>
            <a:r>
              <a:rPr lang="en-US" altLang="zh-CN" sz="2400" dirty="0"/>
              <a:t>  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Perform</a:t>
            </a:r>
            <a:r>
              <a:rPr lang="zh-CN" altLang="en-US" sz="2000" dirty="0"/>
              <a:t> </a:t>
            </a:r>
            <a:r>
              <a:rPr lang="en-US" altLang="zh-CN" sz="2000" dirty="0"/>
              <a:t>phrase</a:t>
            </a:r>
            <a:r>
              <a:rPr lang="zh-CN" altLang="en-US" sz="2000" dirty="0"/>
              <a:t> </a:t>
            </a:r>
            <a:r>
              <a:rPr lang="en-US" altLang="zh-CN" sz="2000" dirty="0"/>
              <a:t>mining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POS-tagged</a:t>
            </a:r>
            <a:r>
              <a:rPr lang="zh-CN" altLang="en-US" sz="2000" dirty="0"/>
              <a:t> </a:t>
            </a:r>
            <a:r>
              <a:rPr lang="en-US" altLang="zh-CN" sz="2000" dirty="0"/>
              <a:t>corpus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extract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relation</a:t>
            </a:r>
            <a:r>
              <a:rPr lang="zh-CN" altLang="en-US" sz="2000" dirty="0"/>
              <a:t> </a:t>
            </a:r>
            <a:r>
              <a:rPr lang="en-US" altLang="zh-CN" sz="2000" dirty="0"/>
              <a:t>phrases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altLang="zh-CN" sz="2400" b="1" dirty="0"/>
              <a:t>Construction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Heterogeneous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Graphs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Construct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heterogeneous</a:t>
            </a:r>
            <a:r>
              <a:rPr lang="zh-CN" altLang="en-US" sz="2000" dirty="0"/>
              <a:t> </a:t>
            </a:r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encode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insights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modeling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Collect</a:t>
            </a:r>
            <a:r>
              <a:rPr lang="zh-CN" altLang="en-US" sz="2000" dirty="0"/>
              <a:t> </a:t>
            </a:r>
            <a:r>
              <a:rPr lang="en-US" altLang="zh-CN" sz="2000" dirty="0"/>
              <a:t>seed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labels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linking</a:t>
            </a:r>
            <a:r>
              <a:rPr lang="zh-CN" altLang="en-US" sz="2000" dirty="0"/>
              <a:t> </a:t>
            </a:r>
            <a:r>
              <a:rPr lang="en-US" altLang="zh-CN" sz="2000" dirty="0"/>
              <a:t>extracted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KB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kumimoji="1" lang="en-US" altLang="zh-CN" sz="2400" b="1" dirty="0"/>
              <a:t>Relation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Phrase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Clustering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Estimate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indicator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unlinkable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propagation</a:t>
            </a:r>
            <a:r>
              <a:rPr lang="zh-CN" altLang="en-US" sz="2000" dirty="0"/>
              <a:t> </a:t>
            </a:r>
            <a:r>
              <a:rPr lang="en-US" altLang="zh-CN" sz="2000" dirty="0"/>
              <a:t>integrated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relation</a:t>
            </a:r>
            <a:r>
              <a:rPr lang="zh-CN" altLang="en-US" sz="2000" dirty="0"/>
              <a:t> </a:t>
            </a:r>
            <a:r>
              <a:rPr lang="en-US" altLang="zh-CN" sz="2000" dirty="0"/>
              <a:t>phrase</a:t>
            </a:r>
            <a:r>
              <a:rPr lang="zh-CN" altLang="en-US" sz="2000" dirty="0"/>
              <a:t> </a:t>
            </a:r>
            <a:r>
              <a:rPr lang="en-US" altLang="zh-CN" sz="2000" dirty="0"/>
              <a:t>clustering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constructed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graph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9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Candidate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138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9711" y="1379138"/>
            <a:ext cx="8284578" cy="1631407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r>
              <a:rPr lang="zh-CN" altLang="en-US" sz="2400" dirty="0"/>
              <a:t> </a:t>
            </a:r>
            <a:r>
              <a:rPr lang="en-US" altLang="zh-CN" sz="2400" dirty="0"/>
              <a:t>incorporating</a:t>
            </a:r>
            <a:r>
              <a:rPr lang="zh-CN" altLang="en-US" sz="2400" dirty="0"/>
              <a:t> </a:t>
            </a:r>
            <a:r>
              <a:rPr lang="en-US" altLang="zh-CN" sz="2400" dirty="0"/>
              <a:t>both</a:t>
            </a:r>
            <a:r>
              <a:rPr lang="zh-CN" altLang="en-US" sz="2400" dirty="0"/>
              <a:t> </a:t>
            </a:r>
            <a:r>
              <a:rPr lang="en-US" altLang="zh-CN" sz="2400" i="1" dirty="0"/>
              <a:t>corpus-level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statistics</a:t>
            </a:r>
            <a:r>
              <a:rPr lang="zh-CN" altLang="en-US" sz="2400" i="1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i="1" dirty="0"/>
              <a:t>syntactic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constraints</a:t>
            </a:r>
          </a:p>
          <a:p>
            <a:pPr lvl="1"/>
            <a:r>
              <a:rPr lang="en-US" sz="2000" b="1" dirty="0"/>
              <a:t>Global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significance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score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 Filter</a:t>
            </a:r>
            <a:r>
              <a:rPr lang="zh-CN" altLang="en-US" sz="2000" dirty="0"/>
              <a:t> </a:t>
            </a:r>
            <a:r>
              <a:rPr lang="en-US" altLang="zh-CN" sz="2000" dirty="0"/>
              <a:t>low-quality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candidates;</a:t>
            </a:r>
            <a:r>
              <a:rPr lang="zh-CN" altLang="en-US" sz="2000" dirty="0"/>
              <a:t> </a:t>
            </a:r>
            <a:r>
              <a:rPr lang="en-US" altLang="zh-CN" sz="2000" b="1" dirty="0"/>
              <a:t>generic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patterns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phrases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improper</a:t>
            </a:r>
            <a:r>
              <a:rPr lang="zh-CN" altLang="en-US" sz="2000" dirty="0"/>
              <a:t> </a:t>
            </a:r>
            <a:r>
              <a:rPr lang="en-US" altLang="zh-CN" sz="2000" dirty="0"/>
              <a:t>syntactic</a:t>
            </a:r>
            <a:r>
              <a:rPr lang="zh-CN" altLang="en-US" sz="2000" dirty="0"/>
              <a:t> </a:t>
            </a:r>
            <a:r>
              <a:rPr lang="en-US" altLang="zh-CN" sz="2000" dirty="0"/>
              <a:t>structure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altLang="zh-CN" sz="2000" dirty="0">
                <a:sym typeface="Wingdings"/>
              </a:rPr>
              <a:t>Extend </a:t>
            </a:r>
            <a:r>
              <a:rPr lang="en-US" altLang="zh-CN" sz="2000" dirty="0" err="1">
                <a:sym typeface="Wingdings"/>
              </a:rPr>
              <a:t>ToPMine</a:t>
            </a:r>
            <a:r>
              <a:rPr lang="en-US" altLang="zh-CN" sz="2000" dirty="0">
                <a:sym typeface="Wingdings"/>
              </a:rPr>
              <a:t> to partition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corpus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into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segments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which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meet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both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significance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threshold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and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POS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patterns</a:t>
            </a:r>
            <a:r>
              <a:rPr lang="zh-CN" altLang="en-US" sz="2000" dirty="0">
                <a:sym typeface="Wingdings"/>
              </a:rPr>
              <a:t>  </a:t>
            </a:r>
            <a:r>
              <a:rPr lang="en-US" altLang="zh-CN" sz="2000" dirty="0">
                <a:sym typeface="Wingdings"/>
              </a:rPr>
              <a:t>candidate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entity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mentions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&amp;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sym typeface="Wingdings"/>
              </a:rPr>
              <a:t>relation</a:t>
            </a:r>
            <a:r>
              <a:rPr lang="zh-CN" altLang="en-US" sz="20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sym typeface="Wingdings"/>
              </a:rPr>
              <a:t>phrases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3" y="4570745"/>
            <a:ext cx="4241861" cy="1359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777699" y="4298801"/>
            <a:ext cx="184718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159152" y="3942135"/>
            <a:ext cx="4177690" cy="600158"/>
          </a:xfrm>
          <a:prstGeom prst="rect">
            <a:avLst/>
          </a:prstGeom>
          <a:solidFill>
            <a:srgbClr val="F0CDBC"/>
          </a:solidFill>
        </p:spPr>
        <p:txBody>
          <a:bodyPr wrap="square" lIns="91434" tIns="45717" rIns="91434" bIns="45717" rtlCol="0">
            <a:spAutoFit/>
          </a:bodyPr>
          <a:lstStyle/>
          <a:p>
            <a:pPr marL="0" lvl="1"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that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denotes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unary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or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binary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sentence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3858" y="3966772"/>
            <a:ext cx="4494713" cy="55399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Experiment: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detection: Performance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comparison between our method and an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NP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 err="1">
                <a:latin typeface="Times" charset="0"/>
                <a:ea typeface="Times" charset="0"/>
                <a:cs typeface="Times" charset="0"/>
              </a:rPr>
              <a:t>chunker</a:t>
            </a:r>
            <a:endParaRPr lang="en-US" sz="15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58" y="4570745"/>
            <a:ext cx="4390967" cy="724012"/>
          </a:xfrm>
          <a:prstGeom prst="rect">
            <a:avLst/>
          </a:prstGeom>
        </p:spPr>
      </p:pic>
      <p:sp>
        <p:nvSpPr>
          <p:cNvPr id="11" name="文本框 9"/>
          <p:cNvSpPr txBox="1"/>
          <p:nvPr/>
        </p:nvSpPr>
        <p:spPr>
          <a:xfrm>
            <a:off x="4473858" y="5368845"/>
            <a:ext cx="4319147" cy="577075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most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critical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for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this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step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since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later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we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cannot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detect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misses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(i.e.,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false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negatives)</a:t>
            </a:r>
            <a:endParaRPr kumimoji="1" lang="zh-CN" altLang="en-US" sz="1575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Type Inference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Joint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Optimization</a:t>
            </a:r>
            <a:r>
              <a:rPr lang="zh-CN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139</a:t>
            </a:fld>
            <a:endParaRPr lang="en-US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2" y="2828355"/>
            <a:ext cx="3911372" cy="1210245"/>
          </a:xfrm>
          <a:prstGeom prst="rect">
            <a:avLst/>
          </a:prstGeom>
        </p:spPr>
      </p:pic>
      <p:pic>
        <p:nvPicPr>
          <p:cNvPr id="6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3" y="4114800"/>
            <a:ext cx="5066210" cy="1043043"/>
          </a:xfrm>
          <a:prstGeom prst="rect">
            <a:avLst/>
          </a:prstGeom>
        </p:spPr>
      </p:pic>
      <p:pic>
        <p:nvPicPr>
          <p:cNvPr id="7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2" y="3124200"/>
            <a:ext cx="4191911" cy="1015082"/>
          </a:xfrm>
          <a:prstGeom prst="rect">
            <a:avLst/>
          </a:prstGeom>
        </p:spPr>
      </p:pic>
      <p:cxnSp>
        <p:nvCxnSpPr>
          <p:cNvPr id="8" name="直线箭头连接符 12"/>
          <p:cNvCxnSpPr/>
          <p:nvPr/>
        </p:nvCxnSpPr>
        <p:spPr>
          <a:xfrm flipH="1">
            <a:off x="914400" y="2133600"/>
            <a:ext cx="22098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直线箭头连接符 14"/>
          <p:cNvCxnSpPr/>
          <p:nvPr/>
        </p:nvCxnSpPr>
        <p:spPr>
          <a:xfrm flipH="1">
            <a:off x="4191000" y="2133600"/>
            <a:ext cx="1676400" cy="198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线箭头连接符 16"/>
          <p:cNvCxnSpPr/>
          <p:nvPr/>
        </p:nvCxnSpPr>
        <p:spPr>
          <a:xfrm>
            <a:off x="4572000" y="2489200"/>
            <a:ext cx="1295400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7"/>
          <p:cNvSpPr txBox="1"/>
          <p:nvPr/>
        </p:nvSpPr>
        <p:spPr>
          <a:xfrm>
            <a:off x="5943601" y="2514602"/>
            <a:ext cx="2128865" cy="646325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Mention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modeling</a:t>
            </a:r>
            <a:r>
              <a:rPr kumimoji="1" lang="zh-CN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&amp;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mention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correlation</a:t>
            </a:r>
            <a:endParaRPr kumimoji="1" lang="zh-CN" altLang="en-US" dirty="0">
              <a:solidFill>
                <a:srgbClr val="4F81B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文本框 18"/>
          <p:cNvSpPr txBox="1"/>
          <p:nvPr/>
        </p:nvSpPr>
        <p:spPr>
          <a:xfrm>
            <a:off x="3729094" y="5095218"/>
            <a:ext cx="3786923" cy="369326"/>
          </a:xfrm>
          <a:prstGeom prst="rect">
            <a:avLst/>
          </a:prstGeom>
          <a:solidFill>
            <a:srgbClr val="FFFF00"/>
          </a:solidFill>
        </p:spPr>
        <p:txBody>
          <a:bodyPr wrap="non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Multi-view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clustering)</a:t>
            </a:r>
            <a:endParaRPr kumimoji="1" lang="zh-CN" altLang="en-US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76200" y="4114803"/>
            <a:ext cx="2686922" cy="923324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propagation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between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surface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names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kumimoji="1" lang="en-US" altLang="zh-CN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kumimoji="1" lang="en-US" altLang="zh-CN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4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3" y="1828803"/>
            <a:ext cx="594361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35814" y="1487433"/>
            <a:ext cx="16765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Like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Reply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Share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Favorite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Retweet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Comment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Subscribe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Download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Add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to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Pin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Visit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……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67306"/>
            <a:ext cx="602511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Experiment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800" dirty="0"/>
              <a:t>Datasets:</a:t>
            </a:r>
            <a:r>
              <a:rPr lang="zh-CN" altLang="en-US" sz="1800" dirty="0"/>
              <a:t> </a:t>
            </a:r>
            <a:r>
              <a:rPr lang="en-US" altLang="zh-CN" sz="1800" dirty="0"/>
              <a:t>2013</a:t>
            </a:r>
            <a:r>
              <a:rPr lang="zh-CN" altLang="en-US" sz="1800" dirty="0"/>
              <a:t> </a:t>
            </a:r>
            <a:r>
              <a:rPr lang="en-US" altLang="zh-CN" sz="1800" dirty="0"/>
              <a:t>New</a:t>
            </a:r>
            <a:r>
              <a:rPr lang="zh-CN" altLang="en-US" sz="1800" dirty="0"/>
              <a:t> </a:t>
            </a:r>
            <a:r>
              <a:rPr lang="en-US" altLang="zh-CN" sz="1800" dirty="0"/>
              <a:t>York</a:t>
            </a:r>
            <a:r>
              <a:rPr lang="zh-CN" altLang="en-US" sz="1800" dirty="0"/>
              <a:t> </a:t>
            </a:r>
            <a:r>
              <a:rPr lang="en-US" altLang="zh-CN" sz="1800" dirty="0"/>
              <a:t>Times</a:t>
            </a:r>
            <a:r>
              <a:rPr lang="zh-CN" altLang="en-US" sz="1800" dirty="0"/>
              <a:t> </a:t>
            </a:r>
            <a:r>
              <a:rPr lang="en-US" altLang="zh-CN" sz="1800" dirty="0"/>
              <a:t>news</a:t>
            </a:r>
            <a:r>
              <a:rPr lang="zh-CN" altLang="en-US" sz="1800" dirty="0"/>
              <a:t> </a:t>
            </a:r>
            <a:r>
              <a:rPr lang="en-US" altLang="zh-CN" sz="1800" dirty="0"/>
              <a:t>(~110k</a:t>
            </a:r>
            <a:r>
              <a:rPr lang="zh-CN" altLang="en-US" sz="1800" dirty="0"/>
              <a:t> </a:t>
            </a:r>
            <a:r>
              <a:rPr lang="en-US" altLang="zh-CN" sz="1800" dirty="0"/>
              <a:t>docs)</a:t>
            </a:r>
            <a:r>
              <a:rPr lang="zh-CN" altLang="en-US" sz="1800" dirty="0"/>
              <a:t> </a:t>
            </a:r>
            <a:r>
              <a:rPr lang="en-US" altLang="zh-CN" sz="1800" dirty="0"/>
              <a:t>[event,</a:t>
            </a:r>
            <a:r>
              <a:rPr lang="zh-CN" altLang="en-US" sz="1800" dirty="0"/>
              <a:t> </a:t>
            </a:r>
            <a:r>
              <a:rPr lang="en-US" altLang="zh-CN" sz="1800" dirty="0"/>
              <a:t>PER,</a:t>
            </a:r>
            <a:r>
              <a:rPr lang="zh-CN" altLang="en-US" sz="1800" dirty="0"/>
              <a:t> </a:t>
            </a:r>
            <a:r>
              <a:rPr lang="en-US" altLang="zh-CN" sz="1800" dirty="0"/>
              <a:t>LOC,</a:t>
            </a:r>
            <a:r>
              <a:rPr lang="zh-CN" altLang="en-US" sz="1800" dirty="0"/>
              <a:t> </a:t>
            </a:r>
            <a:r>
              <a:rPr lang="en-US" altLang="zh-CN" sz="1800" dirty="0"/>
              <a:t>ORG];</a:t>
            </a:r>
            <a:r>
              <a:rPr lang="zh-CN" altLang="en-US" sz="1800" dirty="0"/>
              <a:t> </a:t>
            </a:r>
            <a:r>
              <a:rPr lang="en-US" altLang="zh-CN" sz="1800" dirty="0"/>
              <a:t>Yelp</a:t>
            </a:r>
            <a:r>
              <a:rPr lang="zh-CN" altLang="en-US" sz="1800" dirty="0"/>
              <a:t> </a:t>
            </a:r>
            <a:r>
              <a:rPr lang="en-US" altLang="zh-CN" sz="1800" dirty="0"/>
              <a:t>Reviews</a:t>
            </a:r>
            <a:r>
              <a:rPr lang="zh-CN" altLang="en-US" sz="1800" dirty="0"/>
              <a:t> </a:t>
            </a:r>
            <a:r>
              <a:rPr lang="en-US" altLang="zh-CN" sz="1800" dirty="0"/>
              <a:t>(~230k)</a:t>
            </a:r>
            <a:r>
              <a:rPr lang="zh-CN" altLang="en-US" sz="1800" dirty="0"/>
              <a:t> </a:t>
            </a:r>
            <a:r>
              <a:rPr lang="en-US" altLang="zh-CN" sz="1800" dirty="0"/>
              <a:t>[Food,</a:t>
            </a:r>
            <a:r>
              <a:rPr lang="zh-CN" altLang="en-US" sz="1800" dirty="0"/>
              <a:t> </a:t>
            </a:r>
            <a:r>
              <a:rPr lang="en-US" altLang="zh-CN" sz="1800" dirty="0"/>
              <a:t>Job,</a:t>
            </a:r>
            <a:r>
              <a:rPr lang="zh-CN" altLang="en-US" sz="1800" dirty="0"/>
              <a:t> </a:t>
            </a:r>
            <a:r>
              <a:rPr lang="en-US" altLang="zh-CN" sz="1800" dirty="0"/>
              <a:t>…];</a:t>
            </a:r>
            <a:r>
              <a:rPr lang="zh-CN" altLang="en-US" sz="1800" dirty="0"/>
              <a:t> </a:t>
            </a:r>
            <a:r>
              <a:rPr lang="en-US" altLang="zh-CN" sz="1800" dirty="0"/>
              <a:t>2011</a:t>
            </a:r>
            <a:r>
              <a:rPr lang="zh-CN" altLang="en-US" sz="1800" dirty="0"/>
              <a:t> </a:t>
            </a:r>
            <a:r>
              <a:rPr lang="en-US" altLang="zh-CN" sz="1800" dirty="0"/>
              <a:t>Tweets</a:t>
            </a:r>
            <a:r>
              <a:rPr lang="zh-CN" altLang="en-US" sz="1800" dirty="0"/>
              <a:t> </a:t>
            </a:r>
            <a:r>
              <a:rPr lang="en-US" altLang="zh-CN" sz="1800" dirty="0"/>
              <a:t>(~300k)</a:t>
            </a:r>
            <a:r>
              <a:rPr lang="zh-CN" altLang="zh-CN" sz="1800" dirty="0"/>
              <a:t> </a:t>
            </a:r>
            <a:r>
              <a:rPr lang="en-US" altLang="zh-CN" sz="1800" dirty="0"/>
              <a:t>[event,</a:t>
            </a:r>
            <a:r>
              <a:rPr lang="zh-CN" altLang="en-US" sz="1800" dirty="0"/>
              <a:t> </a:t>
            </a:r>
            <a:r>
              <a:rPr lang="en-US" altLang="zh-CN" sz="1800" dirty="0"/>
              <a:t>product,</a:t>
            </a:r>
            <a:r>
              <a:rPr lang="zh-CN" altLang="en-US" sz="1800" dirty="0"/>
              <a:t> </a:t>
            </a:r>
            <a:r>
              <a:rPr lang="en-US" altLang="zh-CN" sz="1800" dirty="0"/>
              <a:t>PER,</a:t>
            </a:r>
            <a:r>
              <a:rPr lang="zh-CN" altLang="en-US" sz="1800" dirty="0"/>
              <a:t> </a:t>
            </a:r>
            <a:r>
              <a:rPr lang="en-US" altLang="zh-CN" sz="1800" dirty="0"/>
              <a:t>LOC,</a:t>
            </a:r>
            <a:r>
              <a:rPr lang="zh-CN" altLang="en-US" sz="1800" dirty="0"/>
              <a:t> </a:t>
            </a:r>
            <a:r>
              <a:rPr lang="en-US" altLang="zh-CN" sz="1800" dirty="0"/>
              <a:t>…]</a:t>
            </a:r>
          </a:p>
          <a:p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</a:t>
            </a:r>
            <a:r>
              <a:rPr lang="zh-CN" altLang="en-US" sz="1800" dirty="0"/>
              <a:t> </a:t>
            </a:r>
            <a:r>
              <a:rPr lang="en-US" altLang="zh-CN" sz="1800" dirty="0"/>
              <a:t>sets</a:t>
            </a:r>
            <a:r>
              <a:rPr lang="zh-CN" altLang="zh-CN" sz="1800" dirty="0">
                <a:sym typeface="Wingdings"/>
              </a:rPr>
              <a:t>: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&lt;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7%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extracted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mentions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are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mapped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to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Freebase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entities</a:t>
            </a:r>
            <a:endParaRPr lang="en-US" altLang="zh-CN" sz="1800" dirty="0"/>
          </a:p>
          <a:p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sets:</a:t>
            </a:r>
            <a:r>
              <a:rPr lang="zh-CN" altLang="en-US" sz="1800" dirty="0"/>
              <a:t> </a:t>
            </a:r>
            <a:r>
              <a:rPr lang="en-US" altLang="zh-CN" sz="1800" dirty="0"/>
              <a:t>manually</a:t>
            </a:r>
            <a:r>
              <a:rPr lang="zh-CN" altLang="en-US" sz="1800" dirty="0"/>
              <a:t> </a:t>
            </a:r>
            <a:r>
              <a:rPr lang="en-US" altLang="zh-CN" sz="1800" dirty="0"/>
              <a:t>annotate</a:t>
            </a:r>
            <a:r>
              <a:rPr lang="zh-CN" altLang="en-US" sz="1800" dirty="0"/>
              <a:t> </a:t>
            </a:r>
            <a:r>
              <a:rPr lang="en-US" altLang="zh-CN" sz="1800" dirty="0"/>
              <a:t>mentions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target</a:t>
            </a:r>
            <a:r>
              <a:rPr lang="zh-CN" altLang="en-US" sz="1800" dirty="0"/>
              <a:t> </a:t>
            </a:r>
            <a:r>
              <a:rPr lang="en-US" altLang="zh-CN" sz="1800" dirty="0"/>
              <a:t>types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subsets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corpora</a:t>
            </a:r>
          </a:p>
          <a:p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metrics:</a:t>
            </a:r>
            <a:r>
              <a:rPr lang="zh-CN" altLang="en-US" sz="1800" dirty="0"/>
              <a:t> </a:t>
            </a:r>
            <a:r>
              <a:rPr lang="en-US" altLang="zh-CN" sz="1800" dirty="0"/>
              <a:t>Follows</a:t>
            </a:r>
            <a:r>
              <a:rPr lang="zh-CN" altLang="en-US" sz="1800" dirty="0"/>
              <a:t> </a:t>
            </a:r>
            <a:r>
              <a:rPr lang="en-US" altLang="zh-CN" sz="1800" dirty="0"/>
              <a:t>named</a:t>
            </a:r>
            <a:r>
              <a:rPr lang="zh-CN" altLang="en-US" sz="1800" dirty="0"/>
              <a:t> </a:t>
            </a:r>
            <a:r>
              <a:rPr lang="en-US" altLang="zh-CN" sz="1800" dirty="0"/>
              <a:t>entity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</a:t>
            </a:r>
            <a:r>
              <a:rPr lang="zh-CN" altLang="en-US" sz="1800" dirty="0"/>
              <a:t> </a:t>
            </a:r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(Precision,</a:t>
            </a:r>
            <a:r>
              <a:rPr lang="zh-CN" altLang="en-US" sz="1800" dirty="0"/>
              <a:t> </a:t>
            </a:r>
            <a:r>
              <a:rPr lang="en-US" altLang="zh-CN" sz="1800" dirty="0"/>
              <a:t>Recall,</a:t>
            </a:r>
            <a:r>
              <a:rPr lang="zh-CN" altLang="en-US" sz="1800" dirty="0"/>
              <a:t> </a:t>
            </a:r>
            <a:r>
              <a:rPr lang="en-US" altLang="zh-CN" sz="1800" dirty="0"/>
              <a:t>F1)</a:t>
            </a:r>
          </a:p>
          <a:p>
            <a:r>
              <a:rPr lang="en-US" altLang="zh-CN" sz="1800" dirty="0"/>
              <a:t>Compared</a:t>
            </a:r>
            <a:r>
              <a:rPr lang="zh-CN" altLang="en-US" sz="1800" dirty="0"/>
              <a:t> </a:t>
            </a:r>
            <a:r>
              <a:rPr lang="en-US" altLang="zh-CN" sz="1800" dirty="0"/>
              <a:t>methods</a:t>
            </a:r>
          </a:p>
          <a:p>
            <a:pPr lvl="1"/>
            <a:r>
              <a:rPr lang="en-US" altLang="zh-CN" sz="1800" b="1" dirty="0"/>
              <a:t>Pattern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Stanford</a:t>
            </a:r>
            <a:r>
              <a:rPr lang="zh-CN" altLang="en-US" sz="1800" dirty="0"/>
              <a:t> </a:t>
            </a:r>
            <a:r>
              <a:rPr lang="en-US" altLang="zh-CN" sz="1800" dirty="0"/>
              <a:t>pattern-based</a:t>
            </a:r>
            <a:r>
              <a:rPr lang="zh-CN" altLang="en-US" sz="1800" dirty="0"/>
              <a:t> </a:t>
            </a:r>
            <a:r>
              <a:rPr lang="en-US" altLang="zh-CN" sz="1800" dirty="0"/>
              <a:t>learning</a:t>
            </a:r>
            <a:r>
              <a:rPr lang="zh-CN" altLang="en-US" sz="1800" dirty="0"/>
              <a:t>; </a:t>
            </a:r>
            <a:r>
              <a:rPr lang="en-US" altLang="zh-CN" sz="1800" b="1" dirty="0" err="1"/>
              <a:t>SemTagger</a:t>
            </a:r>
            <a:r>
              <a:rPr lang="zh-CN" altLang="zh-CN" sz="1800" dirty="0"/>
              <a:t>:</a:t>
            </a:r>
            <a:r>
              <a:rPr lang="en-US" altLang="zh-CN" sz="1800" dirty="0"/>
              <a:t>bootstrapping</a:t>
            </a:r>
            <a:r>
              <a:rPr lang="zh-CN" altLang="en-US" sz="1800" dirty="0"/>
              <a:t> </a:t>
            </a:r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trains</a:t>
            </a:r>
            <a:r>
              <a:rPr lang="zh-CN" altLang="en-US" sz="1800" dirty="0"/>
              <a:t> </a:t>
            </a:r>
            <a:r>
              <a:rPr lang="en-US" altLang="zh-CN" sz="1800" dirty="0"/>
              <a:t>contextual</a:t>
            </a:r>
            <a:r>
              <a:rPr lang="zh-CN" altLang="en-US" sz="1800" dirty="0"/>
              <a:t> </a:t>
            </a:r>
            <a:r>
              <a:rPr lang="en-US" altLang="zh-CN" sz="1800" dirty="0"/>
              <a:t>classifier</a:t>
            </a:r>
            <a:r>
              <a:rPr lang="zh-CN" altLang="en-US" sz="1800" dirty="0"/>
              <a:t> </a:t>
            </a:r>
            <a:r>
              <a:rPr lang="en-US" altLang="zh-CN" sz="1800" dirty="0"/>
              <a:t>based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mentions</a:t>
            </a:r>
            <a:r>
              <a:rPr lang="zh-CN" altLang="en-US" sz="1800" dirty="0"/>
              <a:t>; </a:t>
            </a:r>
            <a:r>
              <a:rPr lang="en-US" altLang="zh-CN" sz="1800" b="1" dirty="0"/>
              <a:t>FIGER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distantly</a:t>
            </a:r>
            <a:r>
              <a:rPr lang="zh-CN" altLang="en-US" sz="1800" dirty="0"/>
              <a:t>-</a:t>
            </a:r>
            <a:r>
              <a:rPr lang="en-US" altLang="zh-CN" sz="1800" dirty="0"/>
              <a:t>supervised</a:t>
            </a:r>
            <a:r>
              <a:rPr lang="zh-CN" altLang="en-US" sz="1800" dirty="0"/>
              <a:t> </a:t>
            </a:r>
            <a:r>
              <a:rPr lang="en-US" altLang="zh-CN" sz="1800" dirty="0"/>
              <a:t>sequence</a:t>
            </a:r>
            <a:r>
              <a:rPr lang="zh-CN" altLang="en-US" sz="1800" dirty="0"/>
              <a:t> </a:t>
            </a:r>
            <a:r>
              <a:rPr lang="en-US" altLang="zh-CN" sz="1800" dirty="0"/>
              <a:t>labeling</a:t>
            </a:r>
            <a:r>
              <a:rPr lang="zh-CN" altLang="en-US" sz="1800" dirty="0"/>
              <a:t> </a:t>
            </a:r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trained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Wiki</a:t>
            </a:r>
            <a:r>
              <a:rPr lang="zh-CN" altLang="en-US" sz="1800" dirty="0"/>
              <a:t> </a:t>
            </a:r>
            <a:r>
              <a:rPr lang="en-US" altLang="zh-CN" sz="1800" dirty="0"/>
              <a:t>corpus;</a:t>
            </a:r>
            <a:r>
              <a:rPr lang="zh-CN" altLang="en-US" sz="1800" dirty="0"/>
              <a:t> </a:t>
            </a:r>
            <a:r>
              <a:rPr lang="en-US" altLang="zh-CN" sz="1800" b="1" dirty="0"/>
              <a:t>NNPLB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label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 err="1"/>
              <a:t>ReVerb</a:t>
            </a:r>
            <a:r>
              <a:rPr lang="zh-CN" altLang="en-US" sz="1800" dirty="0"/>
              <a:t> </a:t>
            </a:r>
            <a:r>
              <a:rPr lang="en-US" altLang="zh-CN" sz="1800" dirty="0"/>
              <a:t>assertion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mention;</a:t>
            </a:r>
            <a:r>
              <a:rPr lang="zh-CN" altLang="en-US" sz="1800" dirty="0"/>
              <a:t> </a:t>
            </a:r>
            <a:r>
              <a:rPr lang="en-US" altLang="zh-CN" sz="1800" b="1" dirty="0"/>
              <a:t>APOLLO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mention-level</a:t>
            </a:r>
            <a:r>
              <a:rPr lang="zh-CN" altLang="en-US" sz="1800" dirty="0"/>
              <a:t> </a:t>
            </a:r>
            <a:r>
              <a:rPr lang="en-US" altLang="zh-CN" sz="1800" dirty="0"/>
              <a:t>label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Wiki</a:t>
            </a:r>
            <a:r>
              <a:rPr lang="zh-CN" altLang="en-US" sz="1800" dirty="0"/>
              <a:t> </a:t>
            </a:r>
            <a:r>
              <a:rPr lang="en-US" altLang="zh-CN" sz="1800" dirty="0"/>
              <a:t>concepts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KB</a:t>
            </a:r>
            <a:r>
              <a:rPr lang="zh-CN" altLang="en-US" sz="1800" dirty="0"/>
              <a:t> </a:t>
            </a:r>
            <a:r>
              <a:rPr lang="en-US" altLang="zh-CN" sz="1800" dirty="0"/>
              <a:t>entities;</a:t>
            </a:r>
          </a:p>
          <a:p>
            <a:pPr lvl="1"/>
            <a:r>
              <a:rPr lang="en-US" altLang="zh-CN" sz="1800" b="1" dirty="0" err="1"/>
              <a:t>ClusType-NoWm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ignore</a:t>
            </a:r>
            <a:r>
              <a:rPr lang="zh-CN" altLang="en-US" sz="1800" dirty="0"/>
              <a:t> </a:t>
            </a:r>
            <a:r>
              <a:rPr lang="en-US" altLang="zh-CN" sz="1800" dirty="0"/>
              <a:t>mention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correlation;</a:t>
            </a:r>
            <a:r>
              <a:rPr lang="zh-CN" altLang="en-US" sz="1800" dirty="0"/>
              <a:t> </a:t>
            </a:r>
            <a:r>
              <a:rPr lang="en-US" altLang="zh-CN" sz="1800" b="1" dirty="0" err="1"/>
              <a:t>ClusType</a:t>
            </a:r>
            <a:r>
              <a:rPr lang="zh-CN" altLang="en-US" sz="1800" b="1" dirty="0"/>
              <a:t>-</a:t>
            </a:r>
            <a:r>
              <a:rPr lang="en-US" altLang="zh-CN" sz="1800" b="1" dirty="0" err="1"/>
              <a:t>NoClus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conducts</a:t>
            </a:r>
            <a:r>
              <a:rPr lang="zh-CN" altLang="en-US" sz="1800" dirty="0"/>
              <a:t> </a:t>
            </a:r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type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propagation;</a:t>
            </a:r>
            <a:r>
              <a:rPr lang="zh-CN" altLang="en-US" sz="1800" dirty="0"/>
              <a:t> </a:t>
            </a:r>
            <a:r>
              <a:rPr lang="en-US" altLang="zh-CN" sz="1800" b="1" dirty="0" err="1"/>
              <a:t>ClusType</a:t>
            </a:r>
            <a:r>
              <a:rPr lang="zh-CN" altLang="en-US" sz="1800" b="1" dirty="0"/>
              <a:t>-</a:t>
            </a:r>
            <a:r>
              <a:rPr lang="en-US" altLang="zh-CN" sz="1800" b="1" dirty="0" err="1"/>
              <a:t>TwpStep</a:t>
            </a:r>
            <a:r>
              <a:rPr lang="en-US" altLang="zh-CN" sz="1800" dirty="0"/>
              <a:t>:</a:t>
            </a:r>
            <a:r>
              <a:rPr lang="zh-CN" altLang="en-US" sz="1800" dirty="0"/>
              <a:t>  </a:t>
            </a:r>
            <a:r>
              <a:rPr lang="en-US" altLang="zh-CN" sz="1800" dirty="0"/>
              <a:t>first</a:t>
            </a:r>
            <a:r>
              <a:rPr lang="zh-CN" altLang="en-US" sz="1800" dirty="0"/>
              <a:t> </a:t>
            </a:r>
            <a:r>
              <a:rPr lang="en-US" altLang="zh-CN" sz="1800" dirty="0"/>
              <a:t>performs</a:t>
            </a:r>
            <a:r>
              <a:rPr lang="zh-CN" altLang="en-US" sz="1800" dirty="0"/>
              <a:t> </a:t>
            </a:r>
            <a:r>
              <a:rPr lang="en-US" altLang="zh-CN" sz="1800" dirty="0"/>
              <a:t>hard</a:t>
            </a:r>
            <a:r>
              <a:rPr lang="zh-CN" altLang="en-US" sz="1800" dirty="0"/>
              <a:t> </a:t>
            </a:r>
            <a:r>
              <a:rPr lang="en-US" altLang="zh-CN" sz="1800" dirty="0"/>
              <a:t>clustering</a:t>
            </a:r>
            <a:r>
              <a:rPr lang="zh-CN" altLang="en-US" sz="1800" dirty="0"/>
              <a:t> </a:t>
            </a:r>
            <a:r>
              <a:rPr lang="en-US" altLang="zh-CN" sz="1800" dirty="0"/>
              <a:t>then</a:t>
            </a:r>
            <a:r>
              <a:rPr lang="zh-CN" altLang="en-US" sz="1800" dirty="0"/>
              <a:t> </a:t>
            </a:r>
            <a:r>
              <a:rPr lang="en-US" altLang="zh-CN" sz="1800" dirty="0"/>
              <a:t>type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Comparing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with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Other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Variants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8135" y="4559458"/>
            <a:ext cx="8647730" cy="1617686"/>
          </a:xfrm>
        </p:spPr>
        <p:txBody>
          <a:bodyPr/>
          <a:lstStyle/>
          <a:p>
            <a:r>
              <a:rPr kumimoji="1" lang="en-US" altLang="zh-CN" sz="1800" b="1" dirty="0">
                <a:cs typeface="Arial" pitchFamily="34" charset="0"/>
              </a:rPr>
              <a:t>vs.</a:t>
            </a:r>
            <a:r>
              <a:rPr kumimoji="1" lang="zh-CN" altLang="en-US" sz="1800" b="1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FIGER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Effectiveness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of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our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candidate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generation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propagation</a:t>
            </a:r>
          </a:p>
          <a:p>
            <a:r>
              <a:rPr kumimoji="1" lang="en-US" altLang="zh-CN" sz="1800" b="1" dirty="0">
                <a:cs typeface="Arial" pitchFamily="34" charset="0"/>
              </a:rPr>
              <a:t>vs</a:t>
            </a:r>
            <a:r>
              <a:rPr kumimoji="1" lang="en-US" altLang="zh-CN" sz="1800" dirty="0">
                <a:cs typeface="Arial" pitchFamily="34" charset="0"/>
              </a:rPr>
              <a:t>.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NNPLB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APOLLO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 err="1">
                <a:cs typeface="Arial" pitchFamily="34" charset="0"/>
              </a:rPr>
              <a:t>ClusType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utilizes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not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only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semantic-rich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phrase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cues,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but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also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cluster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synonymous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phrases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to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tackle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context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 err="1">
                <a:cs typeface="Arial" pitchFamily="34" charset="0"/>
              </a:rPr>
              <a:t>sparsity</a:t>
            </a:r>
            <a:endParaRPr kumimoji="1" lang="en-US" altLang="zh-CN" sz="1800" dirty="0">
              <a:cs typeface="Arial" pitchFamily="34" charset="0"/>
            </a:endParaRPr>
          </a:p>
          <a:p>
            <a:r>
              <a:rPr kumimoji="1" lang="en-US" altLang="zh-CN" sz="1800" b="1" dirty="0">
                <a:cs typeface="Arial" pitchFamily="34" charset="0"/>
              </a:rPr>
              <a:t>vs</a:t>
            </a:r>
            <a:r>
              <a:rPr kumimoji="1" lang="en-US" altLang="zh-CN" sz="1800" dirty="0">
                <a:cs typeface="Arial" pitchFamily="34" charset="0"/>
              </a:rPr>
              <a:t>.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our </a:t>
            </a:r>
            <a:r>
              <a:rPr kumimoji="1" lang="en-US" altLang="zh-CN" sz="1800" b="1" dirty="0">
                <a:cs typeface="Arial" pitchFamily="34" charset="0"/>
              </a:rPr>
              <a:t>variants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(</a:t>
            </a:r>
            <a:r>
              <a:rPr kumimoji="1" lang="en-US" altLang="zh-CN" sz="1800" dirty="0" err="1">
                <a:cs typeface="Arial" pitchFamily="34" charset="0"/>
              </a:rPr>
              <a:t>i</a:t>
            </a:r>
            <a:r>
              <a:rPr kumimoji="1" lang="en-US" altLang="zh-CN" sz="1800" dirty="0">
                <a:cs typeface="Arial" pitchFamily="34" charset="0"/>
              </a:rPr>
              <a:t>)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models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mention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correlation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for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name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disambiguation;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 (ii)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integrates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clustering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in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mutually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enhancing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way</a:t>
            </a:r>
            <a:endParaRPr kumimoji="1" lang="zh-CN" altLang="en-US" sz="1800" dirty="0">
              <a:cs typeface="Arial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93058"/>
            <a:ext cx="9143999" cy="21655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1799750"/>
            <a:ext cx="9143999" cy="39241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Times" charset="0"/>
                <a:ea typeface="Times" charset="0"/>
                <a:cs typeface="Times" charset="0"/>
              </a:rPr>
              <a:t>Performance comparison on three datasets in terms of Precision, Recall and F1 score</a:t>
            </a:r>
          </a:p>
        </p:txBody>
      </p:sp>
    </p:spTree>
    <p:extLst>
      <p:ext uri="{BB962C8B-B14F-4D97-AF65-F5344CB8AC3E}">
        <p14:creationId xmlns:p14="http://schemas.microsoft.com/office/powerpoint/2010/main" val="114447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Comparing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Trained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NER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467" y="1463936"/>
            <a:ext cx="8228662" cy="56723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000" dirty="0">
                <a:solidFill>
                  <a:prstClr val="black"/>
                </a:solidFill>
              </a:rPr>
              <a:t>Compare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with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Stanford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NER</a:t>
            </a:r>
            <a:r>
              <a:rPr kumimoji="1" lang="zh-CN" altLang="en-US" sz="2000" dirty="0">
                <a:solidFill>
                  <a:prstClr val="black"/>
                </a:solidFill>
              </a:rPr>
              <a:t>,</a:t>
            </a:r>
            <a:r>
              <a:rPr kumimoji="1" lang="en-US" altLang="zh-CN" sz="2000" dirty="0">
                <a:solidFill>
                  <a:prstClr val="black"/>
                </a:solidFill>
              </a:rPr>
              <a:t>which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is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trained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general-domain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corpora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including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ACE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corpus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and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MUC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corpus,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three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types: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PER,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LOC,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ORG</a:t>
            </a: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27" y="2467365"/>
            <a:ext cx="5970314" cy="13151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5467" y="4775923"/>
            <a:ext cx="8132825" cy="1777277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5" fontAlgn="base">
              <a:spcAft>
                <a:spcPts val="450"/>
              </a:spcAft>
            </a:pPr>
            <a:r>
              <a:rPr kumimoji="1" lang="en-US" altLang="zh-CN" sz="2000" dirty="0" err="1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its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variants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outperform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Stanford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NER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both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(NYT)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domain-specific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(Yelp)</a:t>
            </a:r>
          </a:p>
          <a:p>
            <a:pPr defTabSz="914355" fontAlgn="base">
              <a:spcAft>
                <a:spcPts val="450"/>
              </a:spcAft>
            </a:pPr>
            <a:r>
              <a:rPr kumimoji="1" lang="en-US" altLang="zh-CN" sz="2000" dirty="0" err="1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has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lower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precision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higher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F1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score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Tweet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Superior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err="1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mainly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come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from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domain-independent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candidate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generation</a:t>
            </a:r>
            <a:endParaRPr kumimoji="1" lang="zh-CN" altLang="en-US" sz="20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361" y="2091547"/>
            <a:ext cx="63844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F1 score comparison with trained 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3672" y="3782493"/>
            <a:ext cx="6573023" cy="923330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[6]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J. R.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Finkel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, T.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Grenager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and C. Manning. Incorporating non-local information into information extraction systems by Gibbs sampling. In ACL’05.</a:t>
            </a:r>
          </a:p>
        </p:txBody>
      </p:sp>
    </p:spTree>
    <p:extLst>
      <p:ext uri="{BB962C8B-B14F-4D97-AF65-F5344CB8AC3E}">
        <p14:creationId xmlns:p14="http://schemas.microsoft.com/office/powerpoint/2010/main" val="162032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143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2595" y="3375826"/>
            <a:ext cx="7139664" cy="383201"/>
          </a:xfrm>
        </p:spPr>
        <p:txBody>
          <a:bodyPr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C0504D"/>
                </a:solidFill>
              </a:rPr>
              <a:t>Extracts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more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mentions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and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predicts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types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with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higher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accuracy</a:t>
            </a:r>
            <a:endParaRPr kumimoji="1" lang="zh-CN" altLang="en-US" sz="2000" b="1" dirty="0">
              <a:solidFill>
                <a:srgbClr val="C0504D"/>
              </a:solidFill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8" y="1542279"/>
            <a:ext cx="9091451" cy="1692108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8" y="3921002"/>
            <a:ext cx="5511480" cy="175267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20548" y="3762618"/>
            <a:ext cx="3349342" cy="2147520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only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synonymous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phrases,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also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both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sparse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frequent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clustered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together</a:t>
            </a:r>
          </a:p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6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boosts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sparse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phrases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with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type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information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of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frequent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phrases</a:t>
            </a:r>
            <a:endParaRPr kumimoji="1" lang="zh-CN" altLang="en-US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595" y="3776473"/>
            <a:ext cx="546023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Example relation phrase clusters and corpus-wide frequency from the NYT dataset </a:t>
            </a:r>
            <a:endParaRPr lang="en-US" sz="13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240" y="1414781"/>
            <a:ext cx="749720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Example output of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ClusType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and the compared methods on the Yelp dataset</a:t>
            </a:r>
          </a:p>
        </p:txBody>
      </p:sp>
    </p:spTree>
    <p:extLst>
      <p:ext uri="{BB962C8B-B14F-4D97-AF65-F5344CB8AC3E}">
        <p14:creationId xmlns:p14="http://schemas.microsoft.com/office/powerpoint/2010/main" val="21408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Fine-grained</a:t>
            </a:r>
            <a:r>
              <a:rPr lang="zh-CN" altLang="en-US" dirty="0" smtClean="0"/>
              <a:t> </a:t>
            </a:r>
            <a:r>
              <a:rPr lang="en-US" dirty="0" smtClean="0"/>
              <a:t>Entity 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771650"/>
            <a:ext cx="8555181" cy="683115"/>
          </a:xfrm>
        </p:spPr>
        <p:txBody>
          <a:bodyPr/>
          <a:lstStyle/>
          <a:p>
            <a:r>
              <a:rPr lang="en-US" sz="1800" b="1" dirty="0"/>
              <a:t>Fine-grained Entity Typing</a:t>
            </a:r>
            <a:r>
              <a:rPr lang="en-US" sz="1800" dirty="0"/>
              <a:t>: Type labels for a mention forms a “</a:t>
            </a:r>
            <a:r>
              <a:rPr lang="en-US" sz="1800" i="1" dirty="0"/>
              <a:t>type-path</a:t>
            </a:r>
            <a:r>
              <a:rPr lang="en-US" sz="1800" dirty="0"/>
              <a:t>” (not necessarily ending in a leaf node) in a given (tree-structured) type hierarchy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8" y="2577869"/>
            <a:ext cx="3454930" cy="2009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81" y="2454766"/>
            <a:ext cx="2572007" cy="252119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63237" y="4671259"/>
            <a:ext cx="8315279" cy="122063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" charset="0"/>
                <a:ea typeface="Times" charset="0"/>
                <a:cs typeface="Times" charset="0"/>
              </a:rPr>
              <a:t>Manually annotating training corpora with </a:t>
            </a:r>
            <a:r>
              <a:rPr lang="en-US" sz="18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100+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entity types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Expensive &amp; Error-prone</a:t>
            </a:r>
          </a:p>
          <a:p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Current practice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: use distant supervision to </a:t>
            </a:r>
            <a:r>
              <a:rPr lang="en-US" sz="18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automatically labeled training corpora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5139" y="2878555"/>
            <a:ext cx="1643399" cy="3000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 </a:t>
            </a:r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politician</a:t>
            </a:r>
            <a:endParaRPr lang="en-US" sz="135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6932" y="3406601"/>
            <a:ext cx="1893467" cy="3000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 </a:t>
            </a:r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businessman</a:t>
            </a:r>
            <a:endParaRPr lang="en-US" sz="135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2176" y="3900675"/>
            <a:ext cx="1986441" cy="3000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 </a:t>
            </a:r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artist  actor</a:t>
            </a:r>
            <a:endParaRPr lang="en-US" sz="135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Curved Connector 10"/>
          <p:cNvCxnSpPr>
            <a:endCxn id="7" idx="1"/>
          </p:cNvCxnSpPr>
          <p:nvPr/>
        </p:nvCxnSpPr>
        <p:spPr>
          <a:xfrm flipV="1">
            <a:off x="3375772" y="3028596"/>
            <a:ext cx="919367" cy="6560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endCxn id="8" idx="1"/>
          </p:cNvCxnSpPr>
          <p:nvPr/>
        </p:nvCxnSpPr>
        <p:spPr>
          <a:xfrm>
            <a:off x="1395664" y="3461751"/>
            <a:ext cx="2821268" cy="9489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 flipV="1">
            <a:off x="1335505" y="4050716"/>
            <a:ext cx="2816671" cy="196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55507" y="2446179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charset="0"/>
                <a:ea typeface="Times" charset="0"/>
                <a:cs typeface="Times" charset="0"/>
              </a:rPr>
              <a:t>Type-path</a:t>
            </a:r>
            <a:endParaRPr lang="en-US" sz="135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65458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Label Noise in Entity Typing</a:t>
            </a:r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2" y="1786397"/>
            <a:ext cx="5338071" cy="3514229"/>
          </a:xfrm>
        </p:spPr>
      </p:pic>
      <p:sp>
        <p:nvSpPr>
          <p:cNvPr id="58" name="Text Placeholder 2"/>
          <p:cNvSpPr txBox="1">
            <a:spLocks/>
          </p:cNvSpPr>
          <p:nvPr/>
        </p:nvSpPr>
        <p:spPr>
          <a:xfrm>
            <a:off x="5831709" y="1780504"/>
            <a:ext cx="3191975" cy="3241547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Donald Trump is mentioned is sentences S1-S3.</a:t>
            </a:r>
          </a:p>
          <a:p>
            <a:endParaRPr lang="en-US" altLang="zh-CN" sz="375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Distant supervision</a:t>
            </a:r>
          </a:p>
          <a:p>
            <a:pPr lvl="1"/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Assign </a:t>
            </a:r>
            <a:r>
              <a:rPr lang="en-US" altLang="zh-CN" sz="1800" i="1" dirty="0">
                <a:latin typeface="Times" charset="0"/>
                <a:ea typeface="Times" charset="0"/>
                <a:cs typeface="Times" charset="0"/>
              </a:rPr>
              <a:t>same</a:t>
            </a:r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 types (blue region) to </a:t>
            </a:r>
            <a:r>
              <a:rPr lang="en-US" altLang="zh-CN" sz="1800" i="1" dirty="0">
                <a:latin typeface="Times" charset="0"/>
                <a:ea typeface="Times" charset="0"/>
                <a:cs typeface="Times" charset="0"/>
              </a:rPr>
              <a:t>all</a:t>
            </a:r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 the mentions </a:t>
            </a:r>
          </a:p>
          <a:p>
            <a:pPr lvl="1"/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Does not consider </a:t>
            </a:r>
            <a:r>
              <a:rPr lang="en-US" altLang="zh-CN" sz="1800" b="1" i="1" dirty="0">
                <a:latin typeface="Times" charset="0"/>
                <a:ea typeface="Times" charset="0"/>
                <a:cs typeface="Times" charset="0"/>
              </a:rPr>
              <a:t>local contexts</a:t>
            </a:r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 when assigning type labels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Introduce </a:t>
            </a:r>
            <a:r>
              <a:rPr lang="en-US" sz="1800" b="1" i="1" dirty="0">
                <a:latin typeface="Times" charset="0"/>
                <a:ea typeface="Times" charset="0"/>
                <a:cs typeface="Times" charset="0"/>
              </a:rPr>
              <a:t>label noise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to the mentions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239" y="5360913"/>
            <a:ext cx="7352751" cy="5078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150016" lvl="1" defTabSz="685766">
              <a:spcBef>
                <a:spcPts val="450"/>
              </a:spcBef>
              <a:buClr>
                <a:srgbClr val="BD582C"/>
              </a:buClr>
              <a:buSzPct val="80000"/>
            </a:pP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The types assigned to entity Trump include 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artist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actor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businessman, while only {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} are correct types for the </a:t>
            </a:r>
            <a:r>
              <a:rPr lang="en-US" sz="1350" b="1" dirty="0">
                <a:latin typeface="Times" charset="0"/>
                <a:ea typeface="Times" charset="0"/>
                <a:cs typeface="Times" charset="0"/>
              </a:rPr>
              <a:t>mention “</a:t>
            </a:r>
            <a:r>
              <a:rPr lang="en-US" sz="1350" b="1" i="1" dirty="0">
                <a:latin typeface="Times" charset="0"/>
                <a:ea typeface="Times" charset="0"/>
                <a:cs typeface="Times" charset="0"/>
              </a:rPr>
              <a:t>Trump”</a:t>
            </a:r>
            <a:r>
              <a:rPr lang="en-US" sz="1350" b="1" dirty="0">
                <a:latin typeface="Times" charset="0"/>
                <a:ea typeface="Times" charset="0"/>
                <a:cs typeface="Times" charset="0"/>
              </a:rPr>
              <a:t> in S1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3735" y="473351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61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Label Noise in Entity Typing </a:t>
            </a:r>
            <a:r>
              <a:rPr lang="en-US" altLang="zh-CN" sz="3000" dirty="0"/>
              <a:t>(cont.)</a:t>
            </a:r>
            <a:endParaRPr lang="en-US" sz="3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262" y="1734380"/>
            <a:ext cx="8179380" cy="3129387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Current typing systems either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0070C0"/>
                </a:solidFill>
              </a:rPr>
              <a:t>ignore</a:t>
            </a:r>
            <a:r>
              <a:rPr lang="zh-CN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</a:rPr>
              <a:t>this issue</a:t>
            </a:r>
            <a:r>
              <a:rPr lang="en-US" altLang="zh-CN" sz="18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altLang="zh-CN" sz="1800" dirty="0"/>
              <a:t>assume all candidate labels obtained by supervision are “true” labels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Or use </a:t>
            </a:r>
            <a:r>
              <a:rPr lang="en-US" altLang="zh-CN" sz="1800" b="1" dirty="0">
                <a:solidFill>
                  <a:srgbClr val="0070C0"/>
                </a:solidFill>
              </a:rPr>
              <a:t>simple</a:t>
            </a:r>
            <a:r>
              <a:rPr lang="zh-CN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</a:rPr>
              <a:t>pruning heuristics</a:t>
            </a:r>
            <a:r>
              <a:rPr lang="zh-CN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i="1" dirty="0">
                <a:solidFill>
                  <a:srgbClr val="C00000"/>
                </a:solidFill>
              </a:rPr>
              <a:t>delete</a:t>
            </a:r>
            <a:r>
              <a:rPr lang="en-US" altLang="zh-CN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/>
              <a:t>mentions with conflicting types</a:t>
            </a:r>
          </a:p>
          <a:p>
            <a:pPr lvl="1"/>
            <a:r>
              <a:rPr lang="en-US" altLang="zh-CN" sz="1800" dirty="0"/>
              <a:t>aggressive deletion of mentions  </a:t>
            </a:r>
            <a:r>
              <a:rPr lang="en-US" altLang="zh-CN" sz="1800" dirty="0">
                <a:sym typeface="Wingdings"/>
              </a:rPr>
              <a:t> s</a:t>
            </a:r>
            <a:r>
              <a:rPr lang="en-US" altLang="zh-CN" sz="1800" dirty="0"/>
              <a:t>ignificant loss of training data</a:t>
            </a:r>
            <a:endParaRPr lang="zh-CN" alt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8" y="2501692"/>
            <a:ext cx="6452087" cy="14273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6355" y="4938713"/>
            <a:ext cx="629499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The larger </a:t>
            </a:r>
            <a:r>
              <a:rPr lang="en-US" sz="2100" b="1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the target type set, the more severe the loss!</a:t>
            </a:r>
            <a:endParaRPr lang="en-US" sz="21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4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/>
              <a:t>Label Noise Reduction: Task Description</a:t>
            </a:r>
            <a:endParaRPr lang="en-US" sz="2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237" y="1771650"/>
            <a:ext cx="8555181" cy="3871292"/>
          </a:xfrm>
        </p:spPr>
        <p:txBody>
          <a:bodyPr/>
          <a:lstStyle/>
          <a:p>
            <a:r>
              <a:rPr lang="en-US" sz="1800" dirty="0"/>
              <a:t>Define a </a:t>
            </a:r>
            <a:r>
              <a:rPr lang="en-US" sz="1800" i="1" dirty="0"/>
              <a:t>new</a:t>
            </a:r>
            <a:r>
              <a:rPr lang="en-US" sz="1800" dirty="0"/>
              <a:t> task, called </a:t>
            </a:r>
            <a:r>
              <a:rPr lang="en-US" sz="1800" b="1" dirty="0"/>
              <a:t>Label Noise Reduction in Entity Typing, </a:t>
            </a:r>
            <a:r>
              <a:rPr lang="en-US" sz="1800" dirty="0"/>
              <a:t>to identify the correct type-path for </a:t>
            </a:r>
            <a:r>
              <a:rPr lang="en-US" sz="1800" i="1" dirty="0">
                <a:solidFill>
                  <a:srgbClr val="0070C0"/>
                </a:solidFill>
              </a:rPr>
              <a:t>each mention in training set</a:t>
            </a:r>
            <a:r>
              <a:rPr lang="en-US" sz="1800" dirty="0"/>
              <a:t>, from its </a:t>
            </a:r>
            <a:r>
              <a:rPr lang="en-US" sz="1800" i="1" dirty="0">
                <a:solidFill>
                  <a:srgbClr val="0070C0"/>
                </a:solidFill>
              </a:rPr>
              <a:t>noisy candidate type set</a:t>
            </a:r>
          </a:p>
          <a:p>
            <a:pPr lvl="1"/>
            <a:r>
              <a:rPr lang="en-US" sz="1650" b="1" dirty="0"/>
              <a:t>VS. typical typing systems</a:t>
            </a:r>
            <a:r>
              <a:rPr lang="en-US" sz="1650" dirty="0"/>
              <a:t>: they focus on designing models for typing </a:t>
            </a:r>
            <a:r>
              <a:rPr lang="en-US" sz="1650" i="1" dirty="0"/>
              <a:t>unlabeled mentions</a:t>
            </a:r>
          </a:p>
          <a:p>
            <a:pPr lvl="1"/>
            <a:r>
              <a:rPr lang="en-US" sz="1650" dirty="0">
                <a:solidFill>
                  <a:srgbClr val="C00000"/>
                </a:solidFill>
              </a:rPr>
              <a:t>The first systematic study of type label noise in distant supervision</a:t>
            </a:r>
          </a:p>
          <a:p>
            <a:pPr lvl="1"/>
            <a:r>
              <a:rPr lang="en-US" sz="1650" dirty="0">
                <a:solidFill>
                  <a:srgbClr val="C00000"/>
                </a:solidFill>
              </a:rPr>
              <a:t>A fundamental task for entity typing systems (the bottleneck of their performance)</a:t>
            </a:r>
            <a:endParaRPr lang="en-US" sz="375" dirty="0"/>
          </a:p>
          <a:p>
            <a:pPr marL="342998" indent="-342998" defTabSz="555470">
              <a:spcBef>
                <a:spcPts val="300"/>
              </a:spcBef>
              <a:defRPr sz="1800"/>
            </a:pPr>
            <a:r>
              <a:rPr lang="en-US" altLang="zh-CN" sz="1800" b="1" dirty="0"/>
              <a:t>Problem Definition</a:t>
            </a:r>
            <a:endParaRPr lang="en-US" sz="1800" b="1" i="1" dirty="0"/>
          </a:p>
          <a:p>
            <a:pPr marL="521087" lvl="1" indent="-399575" defTabSz="555470">
              <a:spcBef>
                <a:spcPts val="300"/>
              </a:spcBef>
              <a:defRPr sz="1800"/>
            </a:pPr>
            <a:r>
              <a:rPr lang="en-US" sz="1500" b="1" dirty="0"/>
              <a:t>Input</a:t>
            </a:r>
            <a:r>
              <a:rPr lang="en-US" sz="1500" dirty="0"/>
              <a:t>:  </a:t>
            </a:r>
          </a:p>
          <a:p>
            <a:pPr marL="611573" lvl="2" indent="-399575" defTabSz="555470">
              <a:spcBef>
                <a:spcPts val="300"/>
              </a:spcBef>
              <a:defRPr sz="1800"/>
            </a:pPr>
            <a:r>
              <a:rPr lang="en-US" altLang="zh-CN" sz="1500" dirty="0"/>
              <a:t>(1) Automatically labeled training corpus:</a:t>
            </a:r>
            <a:r>
              <a:rPr lang="en-US" altLang="zh-CN" sz="1500" dirty="0">
                <a:solidFill>
                  <a:srgbClr val="7030A0"/>
                </a:solidFill>
              </a:rPr>
              <a:t> set of (mention, context, candidate type labels) triples</a:t>
            </a:r>
          </a:p>
          <a:p>
            <a:pPr marL="611573" lvl="2" indent="-399575" defTabSz="555470">
              <a:spcBef>
                <a:spcPts val="300"/>
              </a:spcBef>
              <a:defRPr sz="1800"/>
            </a:pPr>
            <a:r>
              <a:rPr lang="en-US" altLang="zh-CN" sz="1500" dirty="0"/>
              <a:t>(2) Knowledge base, along with its entity-type facts (i.e., </a:t>
            </a:r>
            <a:r>
              <a:rPr lang="en-US" altLang="zh-CN" sz="1500" dirty="0">
                <a:solidFill>
                  <a:schemeClr val="accent1"/>
                </a:solidFill>
              </a:rPr>
              <a:t>set of (entity, type) tuples</a:t>
            </a:r>
            <a:r>
              <a:rPr lang="en-US" altLang="zh-CN" sz="1500" dirty="0"/>
              <a:t>)</a:t>
            </a:r>
          </a:p>
          <a:p>
            <a:pPr marL="611573" lvl="2" indent="-399575" defTabSz="555470">
              <a:spcBef>
                <a:spcPts val="300"/>
              </a:spcBef>
              <a:defRPr sz="1800"/>
            </a:pPr>
            <a:r>
              <a:rPr lang="en-US" altLang="zh-CN" sz="1500" dirty="0"/>
              <a:t>(3) Target type hierarchy </a:t>
            </a:r>
            <a:r>
              <a:rPr lang="en-US" altLang="zh-CN" sz="1500" b="1" dirty="0"/>
              <a:t>T</a:t>
            </a:r>
          </a:p>
          <a:p>
            <a:pPr marL="521087" lvl="1" indent="-399575" defTabSz="555470">
              <a:spcBef>
                <a:spcPts val="300"/>
              </a:spcBef>
              <a:defRPr sz="1800"/>
            </a:pPr>
            <a:r>
              <a:rPr lang="en-US" sz="1500" b="1" dirty="0"/>
              <a:t>Output</a:t>
            </a:r>
            <a:r>
              <a:rPr lang="en-US" sz="1500" dirty="0"/>
              <a:t>: Estimate </a:t>
            </a:r>
            <a:r>
              <a:rPr lang="en-US" sz="1500" b="1" i="1" dirty="0"/>
              <a:t>a single type-path </a:t>
            </a:r>
            <a:r>
              <a:rPr lang="en-US" sz="1500" dirty="0"/>
              <a:t>(not required to end in a leaf node) in the hierarchy </a:t>
            </a:r>
            <a:r>
              <a:rPr lang="en-US" sz="1500" b="1" dirty="0"/>
              <a:t>T</a:t>
            </a:r>
            <a:r>
              <a:rPr lang="en-US" sz="1500" dirty="0"/>
              <a:t>, based on the mention itself as well as its context in the sentence</a:t>
            </a:r>
            <a:endParaRPr lang="en-US" sz="1500" b="1" dirty="0"/>
          </a:p>
          <a:p>
            <a:pPr marL="288159" indent="-352428" defTabSz="555470">
              <a:spcBef>
                <a:spcPts val="300"/>
              </a:spcBef>
              <a:defRPr sz="1800"/>
            </a:pPr>
            <a:endParaRPr lang="en-US" sz="375" dirty="0"/>
          </a:p>
          <a:p>
            <a:pPr marL="288159" indent="-352428" defTabSz="555470">
              <a:spcBef>
                <a:spcPts val="300"/>
              </a:spcBef>
              <a:defRPr sz="1800"/>
            </a:pPr>
            <a:r>
              <a:rPr lang="en-US" sz="1800" b="1" dirty="0"/>
              <a:t>Non-goals</a:t>
            </a:r>
            <a:r>
              <a:rPr lang="en-US" sz="1800" dirty="0"/>
              <a:t>: </a:t>
            </a:r>
            <a:r>
              <a:rPr lang="en-US" sz="1500" dirty="0"/>
              <a:t>Entity mention detection; Entity linking; Type hierarchy creation</a:t>
            </a:r>
          </a:p>
          <a:p>
            <a:pPr marL="288159" indent="-352428" defTabSz="555470">
              <a:spcBef>
                <a:spcPts val="300"/>
              </a:spcBef>
              <a:defRPr sz="1800"/>
            </a:pPr>
            <a:endParaRPr lang="en-US" sz="15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7316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/>
              <a:t>Label Noise Reduction: Challenges</a:t>
            </a:r>
            <a:endParaRPr lang="en-US" sz="2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237" y="1771650"/>
            <a:ext cx="8555181" cy="38712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resence of incorrect type labels in a mention’s candidate type set</a:t>
            </a:r>
          </a:p>
          <a:p>
            <a:pPr marL="592927" lvl="1" indent="-385763"/>
            <a:endParaRPr lang="en-US" sz="750" dirty="0"/>
          </a:p>
          <a:p>
            <a:pPr marL="592927" lvl="1" indent="-385763"/>
            <a:r>
              <a:rPr lang="en-US" sz="1950" dirty="0"/>
              <a:t>S</a:t>
            </a:r>
            <a:r>
              <a:rPr lang="en-US" sz="1950" dirty="0">
                <a:sym typeface="Wingdings"/>
              </a:rPr>
              <a:t>upervised/semi-supervised techniques both assume “</a:t>
            </a:r>
            <a:r>
              <a:rPr lang="en-US" sz="1950" i="1" dirty="0">
                <a:sym typeface="Wingdings"/>
              </a:rPr>
              <a:t>all labels are correct/reliable labels</a:t>
            </a:r>
            <a:r>
              <a:rPr lang="en-US" sz="1950" dirty="0">
                <a:sym typeface="Wingdings"/>
              </a:rPr>
              <a:t>”</a:t>
            </a:r>
          </a:p>
          <a:p>
            <a:pPr marL="592927" lvl="1" indent="-385763"/>
            <a:endParaRPr lang="en-US" sz="750" dirty="0"/>
          </a:p>
          <a:p>
            <a:pPr marL="592927" lvl="1" indent="-385763"/>
            <a:r>
              <a:rPr lang="en-US" sz="1950" dirty="0"/>
              <a:t>How to accurately estimate the relatedness between mentions and types?</a:t>
            </a:r>
          </a:p>
          <a:p>
            <a:pPr marL="683412" lvl="2" indent="-385763"/>
            <a:endParaRPr lang="en-US" sz="375" b="1" dirty="0"/>
          </a:p>
          <a:p>
            <a:pPr marL="683412" lvl="2" indent="-385763"/>
            <a:r>
              <a:rPr lang="en-US" sz="1800" b="1" dirty="0"/>
              <a:t>Aspect I</a:t>
            </a:r>
            <a:r>
              <a:rPr lang="en-US" sz="1800" dirty="0"/>
              <a:t>: How to model the </a:t>
            </a:r>
            <a:r>
              <a:rPr lang="en-US" sz="1800" i="1" dirty="0">
                <a:solidFill>
                  <a:srgbClr val="0070C0"/>
                </a:solidFill>
              </a:rPr>
              <a:t>noisy associations between mention and its candidate labels</a:t>
            </a:r>
            <a:r>
              <a:rPr lang="en-US" sz="1800" dirty="0"/>
              <a:t>, to indicate the “truth status” of the candidate labels</a:t>
            </a:r>
          </a:p>
          <a:p>
            <a:pPr marL="683412" lvl="2" indent="-385763"/>
            <a:endParaRPr lang="en-US" sz="375" b="1" dirty="0"/>
          </a:p>
          <a:p>
            <a:pPr marL="683412" lvl="2" indent="-385763"/>
            <a:r>
              <a:rPr lang="en-US" sz="1800" b="1" dirty="0"/>
              <a:t>Aspect II</a:t>
            </a:r>
            <a:r>
              <a:rPr lang="en-US" sz="1800" dirty="0"/>
              <a:t>: How to incorporate the </a:t>
            </a:r>
            <a:r>
              <a:rPr lang="en-US" sz="1800" i="1" dirty="0">
                <a:solidFill>
                  <a:srgbClr val="0070C0"/>
                </a:solidFill>
              </a:rPr>
              <a:t>semantic similarity between types</a:t>
            </a:r>
            <a:r>
              <a:rPr lang="en-US" sz="1800" dirty="0"/>
              <a:t>, as we are estimating the type-path holistically for a mention</a:t>
            </a:r>
          </a:p>
          <a:p>
            <a:pPr marL="897719" lvl="3" indent="-385763"/>
            <a:r>
              <a:rPr lang="en-US" sz="1800" dirty="0"/>
              <a:t>vs. estimating individual labels independently</a:t>
            </a:r>
          </a:p>
          <a:p>
            <a:pPr marL="683412" lvl="2" indent="-385763"/>
            <a:endParaRPr lang="en-US" sz="1800" dirty="0"/>
          </a:p>
          <a:p>
            <a:pPr marL="592927" lvl="1" indent="-38576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64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/>
              <a:t>Label Noise Reduction: Solution Ideas</a:t>
            </a:r>
            <a:endParaRPr lang="en-US" sz="27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237" y="1771650"/>
            <a:ext cx="8555181" cy="3871292"/>
          </a:xfrm>
        </p:spPr>
        <p:txBody>
          <a:bodyPr/>
          <a:lstStyle/>
          <a:p>
            <a:r>
              <a:rPr lang="en-US" sz="1800" dirty="0"/>
              <a:t>Propose a weakly-supervised (unsupervised) approach, where the end goal is to estimate the </a:t>
            </a:r>
            <a:r>
              <a:rPr lang="en-US" sz="1800" i="1" dirty="0">
                <a:solidFill>
                  <a:srgbClr val="0070C0"/>
                </a:solidFill>
              </a:rPr>
              <a:t>relatedness between mentions and types</a:t>
            </a:r>
            <a:endParaRPr lang="zh-CN" altLang="en-US" sz="1800" dirty="0"/>
          </a:p>
          <a:p>
            <a:pPr lvl="1">
              <a:buFont typeface="+mj-lt"/>
              <a:buAutoNum type="arabicPeriod"/>
            </a:pP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true</a:t>
            </a:r>
            <a:r>
              <a:rPr lang="en-US" sz="1800" dirty="0"/>
              <a:t> candidate label) &gt; </a:t>
            </a: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false</a:t>
            </a:r>
            <a:r>
              <a:rPr lang="en-US" sz="1800" dirty="0"/>
              <a:t> candidate label)</a:t>
            </a:r>
          </a:p>
          <a:p>
            <a:pPr lvl="1">
              <a:buFont typeface="+mj-lt"/>
              <a:buAutoNum type="arabicPeriod"/>
            </a:pP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fine-grained</a:t>
            </a:r>
            <a:r>
              <a:rPr lang="en-US" sz="1800" dirty="0"/>
              <a:t> true label) &gt; </a:t>
            </a: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coarse-grained</a:t>
            </a:r>
            <a:r>
              <a:rPr lang="en-US" sz="1800" dirty="0"/>
              <a:t> true label)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750" dirty="0"/>
          </a:p>
          <a:p>
            <a:pPr>
              <a:buFont typeface="+mj-lt"/>
              <a:buAutoNum type="arabicPeriod"/>
            </a:pP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“truth</a:t>
            </a:r>
            <a:r>
              <a:rPr lang="zh-CN" altLang="en-US" sz="1800" dirty="0"/>
              <a:t> </a:t>
            </a:r>
            <a:r>
              <a:rPr lang="en-US" altLang="zh-CN" sz="1800" dirty="0"/>
              <a:t>status”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candidate</a:t>
            </a:r>
            <a:r>
              <a:rPr lang="zh-CN" altLang="en-US" sz="1800" dirty="0"/>
              <a:t> </a:t>
            </a:r>
            <a:r>
              <a:rPr lang="en-US" altLang="zh-CN" sz="1800" dirty="0"/>
              <a:t>labels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“latent</a:t>
            </a:r>
            <a:r>
              <a:rPr lang="zh-CN" altLang="en-US" sz="1800" dirty="0"/>
              <a:t> </a:t>
            </a:r>
            <a:r>
              <a:rPr lang="en-US" altLang="zh-CN" sz="1800" dirty="0"/>
              <a:t>values”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novel</a:t>
            </a:r>
            <a:r>
              <a:rPr lang="zh-CN" altLang="en-US" sz="1800" dirty="0"/>
              <a:t> </a:t>
            </a:r>
            <a:r>
              <a:rPr lang="en-US" altLang="zh-CN" sz="1800" b="1" i="1" dirty="0">
                <a:solidFill>
                  <a:srgbClr val="C00000"/>
                </a:solidFill>
              </a:rPr>
              <a:t>partial-label</a:t>
            </a:r>
            <a:r>
              <a:rPr lang="zh-CN" altLang="en-US" sz="1800" b="1" i="1" dirty="0">
                <a:solidFill>
                  <a:srgbClr val="C00000"/>
                </a:solidFill>
              </a:rPr>
              <a:t> </a:t>
            </a:r>
            <a:r>
              <a:rPr lang="en-US" altLang="zh-CN" sz="1800" b="1" i="1" dirty="0">
                <a:solidFill>
                  <a:srgbClr val="C00000"/>
                </a:solidFill>
              </a:rPr>
              <a:t>loss</a:t>
            </a:r>
            <a:r>
              <a:rPr lang="zh-CN" altLang="en-US" sz="1800" dirty="0"/>
              <a:t> </a:t>
            </a:r>
            <a:r>
              <a:rPr lang="zh-CN" altLang="en-US" sz="1800" dirty="0">
                <a:sym typeface="Wingdings"/>
              </a:rPr>
              <a:t> </a:t>
            </a:r>
            <a:r>
              <a:rPr lang="en-US" altLang="zh-CN" sz="1800" dirty="0">
                <a:sym typeface="Wingdings"/>
              </a:rPr>
              <a:t>progressively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estimate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them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by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incorporating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multiple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signals:</a:t>
            </a:r>
            <a:r>
              <a:rPr lang="zh-CN" altLang="en-US" sz="1800" dirty="0">
                <a:sym typeface="Wingdings"/>
              </a:rPr>
              <a:t> </a:t>
            </a:r>
          </a:p>
          <a:p>
            <a:pPr lvl="1"/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Co-occurrences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between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text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features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and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mentions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in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the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large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corpus</a:t>
            </a:r>
            <a:endParaRPr lang="zh-CN" altLang="en-US" sz="1800" dirty="0">
              <a:sym typeface="Wingdings"/>
            </a:endParaRPr>
          </a:p>
          <a:p>
            <a:pPr lvl="1"/>
            <a:r>
              <a:rPr lang="en-US" altLang="zh-CN" sz="1800" i="1" dirty="0">
                <a:solidFill>
                  <a:srgbClr val="0070C0"/>
                </a:solidFill>
              </a:rPr>
              <a:t>Collective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associations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between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type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labels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and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mentions</a:t>
            </a:r>
            <a:r>
              <a:rPr lang="zh-CN" altLang="en-US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large</a:t>
            </a:r>
            <a:r>
              <a:rPr lang="zh-CN" altLang="en-US" sz="1800" dirty="0"/>
              <a:t> </a:t>
            </a:r>
            <a:r>
              <a:rPr lang="en-US" altLang="zh-CN" sz="1800" dirty="0"/>
              <a:t>corpus</a:t>
            </a:r>
            <a:endParaRPr lang="en-US" sz="1800" dirty="0"/>
          </a:p>
          <a:p>
            <a:pPr lvl="1">
              <a:buFont typeface="+mj-lt"/>
              <a:buAutoNum type="arabicPeriod"/>
            </a:pPr>
            <a:endParaRPr lang="en-US" sz="750" dirty="0"/>
          </a:p>
          <a:p>
            <a:pPr>
              <a:buFont typeface="+mj-lt"/>
              <a:buAutoNum type="arabicPeriod"/>
            </a:pP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semantic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similarity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between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types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(</a:t>
            </a:r>
            <a:r>
              <a:rPr lang="en-US" altLang="zh-CN" sz="1800" i="1" dirty="0"/>
              <a:t>i.e.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type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correlation)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derived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KB,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ensure</a:t>
            </a:r>
            <a:r>
              <a:rPr lang="zh-CN" altLang="en-US" sz="1800" dirty="0"/>
              <a:t> </a:t>
            </a:r>
            <a:r>
              <a:rPr lang="en-US" altLang="zh-CN" sz="1800" dirty="0"/>
              <a:t>holistic</a:t>
            </a:r>
            <a:r>
              <a:rPr lang="zh-CN" altLang="en-US" sz="1800" dirty="0"/>
              <a:t> </a:t>
            </a:r>
            <a:r>
              <a:rPr lang="en-US" altLang="zh-CN" sz="1800" dirty="0"/>
              <a:t>type-path</a:t>
            </a:r>
            <a:r>
              <a:rPr lang="zh-CN" altLang="en-US" sz="1800" dirty="0"/>
              <a:t> </a:t>
            </a:r>
            <a:r>
              <a:rPr lang="en-US" altLang="zh-CN" sz="1800" dirty="0"/>
              <a:t>estimation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912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" y="1489088"/>
            <a:ext cx="2105891" cy="52605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68" y="1489088"/>
            <a:ext cx="2432304" cy="3116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64" y="1489088"/>
            <a:ext cx="3657600" cy="2337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04" y="3918221"/>
            <a:ext cx="3657600" cy="25431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17325" y="6226467"/>
            <a:ext cx="1661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Facebook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61368" y="4344249"/>
            <a:ext cx="1314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Twitter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82463" y="3433969"/>
            <a:ext cx="1550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YouTube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12052" y="5484615"/>
            <a:ext cx="1553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Pinterest</a:t>
            </a:r>
            <a:endParaRPr lang="en-US" sz="2800" b="1" dirty="0">
              <a:solidFill>
                <a:srgbClr val="C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700" dirty="0"/>
              <a:t>Label Noise Reduction: Framework Overview </a:t>
            </a:r>
            <a:endParaRPr lang="en-US" sz="27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8" y="1804365"/>
            <a:ext cx="8765754" cy="2944054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235530" y="4729518"/>
            <a:ext cx="8555181" cy="1253839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Wingdings" panose="05000000000000000000" pitchFamily="2" charset="2"/>
              <a:buAutoNum type="arabicPeriod"/>
            </a:pP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Generate text features and construct a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heterogeneous graph</a:t>
            </a:r>
            <a:endParaRPr lang="en-US" altLang="zh-CN" sz="2000" dirty="0">
              <a:latin typeface="Times" charset="0"/>
              <a:ea typeface="Times" charset="0"/>
              <a:cs typeface="Times" charset="0"/>
            </a:endParaRPr>
          </a:p>
          <a:p>
            <a:pPr marL="385763" indent="-385763">
              <a:buFont typeface="Wingdings" panose="05000000000000000000" pitchFamily="2" charset="2"/>
              <a:buAutoNum type="arabicPeriod"/>
            </a:pP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Perform joint embedding of the constructed graph G into the same low-dimensional space </a:t>
            </a:r>
          </a:p>
          <a:p>
            <a:pPr marL="385763" indent="-385763">
              <a:buFont typeface="Wingdings" panose="05000000000000000000" pitchFamily="2" charset="2"/>
              <a:buAutoNum type="arabicPeriod"/>
            </a:pP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For each mention, search its candidate type sub-tree in a top-down manner and estimate the true type-path from learned embedding</a:t>
            </a:r>
          </a:p>
          <a:p>
            <a:pPr marL="385763" indent="-385763">
              <a:buAutoNum type="arabicPeriod"/>
            </a:pP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Text Features for Fine-grained 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9" y="4552399"/>
            <a:ext cx="8555181" cy="998621"/>
          </a:xfrm>
        </p:spPr>
        <p:txBody>
          <a:bodyPr>
            <a:noAutofit/>
          </a:bodyPr>
          <a:lstStyle/>
          <a:p>
            <a:r>
              <a:rPr lang="en-US" sz="2000" dirty="0"/>
              <a:t>“</a:t>
            </a:r>
            <a:r>
              <a:rPr lang="en-US" sz="2000" i="1" dirty="0">
                <a:solidFill>
                  <a:srgbClr val="0070C0"/>
                </a:solidFill>
              </a:rPr>
              <a:t>Turing Machine</a:t>
            </a:r>
            <a:r>
              <a:rPr lang="en-US" sz="2000" dirty="0"/>
              <a:t>” is used as an example mention from the sentence: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“The band’s former drummer Jerry Fuchs—who was also a member of Maserati, Turing Machine and The Juan MacLean—died after falling down an elevator shaft.”</a:t>
            </a:r>
            <a:r>
              <a:rPr lang="en-US" sz="2000" dirty="0"/>
              <a:t>. 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90" y="2749546"/>
            <a:ext cx="8786468" cy="164498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9090" y="1593059"/>
            <a:ext cx="8555181" cy="998621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" charset="0"/>
                <a:ea typeface="Times" charset="0"/>
                <a:cs typeface="Times" charset="0"/>
              </a:rPr>
              <a:t>Features are extracted from: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(1) mention’s name string: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e.g., head token, POS tags, Brown Cluster of head token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(2) mention’s context in the sentence: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e.g.,  n-grams, dependency roles</a:t>
            </a:r>
          </a:p>
        </p:txBody>
      </p:sp>
    </p:spTree>
    <p:extLst>
      <p:ext uri="{BB962C8B-B14F-4D97-AF65-F5344CB8AC3E}">
        <p14:creationId xmlns:p14="http://schemas.microsoft.com/office/powerpoint/2010/main" val="10278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dirty="0"/>
              <a:t>Construction of </a:t>
            </a:r>
            <a:r>
              <a:rPr lang="en-US" sz="3000" dirty="0"/>
              <a:t>Heterogeneous Graphs 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38427" y="1821365"/>
            <a:ext cx="8555181" cy="1565319"/>
          </a:xfrm>
        </p:spPr>
        <p:txBody>
          <a:bodyPr/>
          <a:lstStyle/>
          <a:p>
            <a:r>
              <a:rPr lang="en-US" sz="1800" dirty="0"/>
              <a:t>With three types of objects extracted from corpus: entity mentions, target types, and text features </a:t>
            </a:r>
          </a:p>
          <a:p>
            <a:pPr lvl="1"/>
            <a:endParaRPr lang="zh-CN" altLang="en-US" dirty="0" smtClean="0"/>
          </a:p>
        </p:txBody>
      </p:sp>
      <p:sp>
        <p:nvSpPr>
          <p:cNvPr id="31" name="文本框 5"/>
          <p:cNvSpPr txBox="1"/>
          <p:nvPr/>
        </p:nvSpPr>
        <p:spPr>
          <a:xfrm>
            <a:off x="606871" y="2469316"/>
            <a:ext cx="2449151" cy="332398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Three</a:t>
            </a:r>
            <a:r>
              <a:rPr kumimoji="1" lang="zh-CN" altLang="en-US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r>
              <a:rPr kumimoji="1" lang="zh-CN" altLang="en-US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links:</a:t>
            </a:r>
          </a:p>
          <a:p>
            <a:r>
              <a:rPr kumimoji="1" lang="zh-CN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.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Mention-type</a:t>
            </a:r>
            <a:r>
              <a:rPr kumimoji="1" lang="zh-CN" altLang="en-US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represents each mention’s candidate type assignment </a:t>
            </a:r>
          </a:p>
          <a:p>
            <a:endParaRPr lang="en-US" sz="1500" dirty="0">
              <a:latin typeface="Times" charset="0"/>
              <a:ea typeface="Times" charset="0"/>
              <a:cs typeface="Times" charset="0"/>
            </a:endParaRPr>
          </a:p>
          <a:p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2.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Mention-feature</a:t>
            </a:r>
            <a:r>
              <a:rPr kumimoji="1" lang="zh-CN" altLang="en-US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aptures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corpus-level co-occurrences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between mentions and text features </a:t>
            </a:r>
          </a:p>
          <a:p>
            <a:endParaRPr lang="en-US" sz="1500" dirty="0">
              <a:latin typeface="Times" charset="0"/>
              <a:ea typeface="Times" charset="0"/>
              <a:cs typeface="Times" charset="0"/>
            </a:endParaRPr>
          </a:p>
          <a:p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3.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 correlation</a:t>
            </a:r>
            <a:r>
              <a:rPr kumimoji="1" lang="zh-CN" altLang="en-US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ncodes the type correlation derived from KB or target type hierarchy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055" b="-159"/>
          <a:stretch/>
        </p:blipFill>
        <p:spPr>
          <a:xfrm>
            <a:off x="3056022" y="2323020"/>
            <a:ext cx="5551943" cy="3399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01956" y="3925303"/>
            <a:ext cx="34144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2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Mention-Type Association </a:t>
            </a:r>
            <a:r>
              <a:rPr lang="en-US" sz="2700" dirty="0" err="1"/>
              <a:t>Subgraph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8" y="1771650"/>
            <a:ext cx="8527474" cy="1646854"/>
          </a:xfrm>
        </p:spPr>
        <p:txBody>
          <a:bodyPr/>
          <a:lstStyle/>
          <a:p>
            <a:r>
              <a:rPr lang="en-US" sz="1800" dirty="0"/>
              <a:t>Forms a bipartite graph between entity mentions and target types </a:t>
            </a:r>
          </a:p>
          <a:p>
            <a:pPr lvl="1"/>
            <a:r>
              <a:rPr lang="en-US" sz="1800" dirty="0"/>
              <a:t>Each mention is linked to its candidate types with binary weight </a:t>
            </a:r>
          </a:p>
          <a:p>
            <a:pPr lvl="1"/>
            <a:r>
              <a:rPr lang="en-US" sz="1800" dirty="0"/>
              <a:t>Some links are “false” links in the constructed mention-type </a:t>
            </a:r>
            <a:r>
              <a:rPr lang="en-US" sz="1800" dirty="0" err="1"/>
              <a:t>subgraph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The likelihood of a mention-type link is measured by the relevance between the corresponding mention and type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zh-CN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11506" y="4487111"/>
            <a:ext cx="3815468" cy="12464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Hypothesis 1 (Partial Label Association): </a:t>
            </a:r>
          </a:p>
          <a:p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A mention should be embedded closer to its most relevant candidate type than to any other non-candidate type, yielding higher similarity between the corresponding embedding vectors.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48849" r="76703" b="3447"/>
          <a:stretch/>
        </p:blipFill>
        <p:spPr>
          <a:xfrm>
            <a:off x="5259781" y="3579645"/>
            <a:ext cx="2712026" cy="2130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238" y="3579646"/>
            <a:ext cx="4996543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Example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: In sentence S1, context words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democratic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presidential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infer that type </a:t>
            </a:r>
            <a:r>
              <a:rPr lang="en-US" sz="150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5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is more relevant than type </a:t>
            </a:r>
            <a:r>
              <a:rPr lang="en-US" sz="15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actor</a:t>
            </a:r>
            <a:r>
              <a:rPr lang="en-US" sz="15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for mention “Hillary Clinton” </a:t>
            </a:r>
          </a:p>
          <a:p>
            <a:endParaRPr lang="en-US" sz="135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6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Mention-Feature Co-occurrence </a:t>
            </a:r>
            <a:r>
              <a:rPr lang="en-US" sz="2700" dirty="0" err="1"/>
              <a:t>Subgraph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771651"/>
            <a:ext cx="8555181" cy="1268963"/>
          </a:xfrm>
        </p:spPr>
        <p:txBody>
          <a:bodyPr/>
          <a:lstStyle/>
          <a:p>
            <a:r>
              <a:rPr lang="en-US" altLang="zh-CN" sz="1800" dirty="0"/>
              <a:t>Intuition	</a:t>
            </a:r>
          </a:p>
          <a:p>
            <a:pPr lvl="1"/>
            <a:r>
              <a:rPr lang="en-US" sz="1800" dirty="0"/>
              <a:t>Mentions sharing many text features tend to have close type semantics</a:t>
            </a:r>
          </a:p>
          <a:p>
            <a:pPr lvl="1"/>
            <a:r>
              <a:rPr lang="en-US" sz="1800" dirty="0"/>
              <a:t>Text features which co-occur with many entity mentions in the corpus likely represent similar entity types. </a:t>
            </a:r>
            <a:endParaRPr lang="zh-CN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84487" y="4624713"/>
            <a:ext cx="4775294" cy="12464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Hypothesis 2 (Mention-Feature Co-occurrences): </a:t>
            </a:r>
          </a:p>
          <a:p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If two entity mentions share similar features, they should be close to each other in the embedding space (i.e., high </a:t>
            </a:r>
            <a:r>
              <a:rPr lang="en-US" sz="1500" i="1" dirty="0" err="1">
                <a:latin typeface="Times" charset="0"/>
                <a:ea typeface="Times" charset="0"/>
                <a:cs typeface="Times" charset="0"/>
              </a:rPr>
              <a:t>simi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- </a:t>
            </a:r>
            <a:r>
              <a:rPr lang="en-US" sz="1500" i="1" dirty="0" err="1">
                <a:latin typeface="Times" charset="0"/>
                <a:ea typeface="Times" charset="0"/>
                <a:cs typeface="Times" charset="0"/>
              </a:rPr>
              <a:t>larity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 score). If two features co-occur with a similar set of mentions, their embedding vectors tend to be similar.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48849" r="76703" b="3447"/>
          <a:stretch/>
        </p:blipFill>
        <p:spPr>
          <a:xfrm>
            <a:off x="6106393" y="3040613"/>
            <a:ext cx="2712026" cy="21308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4488" y="3105541"/>
            <a:ext cx="541098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latin typeface="Times" charset="0"/>
                <a:ea typeface="Times" charset="0"/>
                <a:cs typeface="Times" charset="0"/>
              </a:rPr>
              <a:t>Example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mentions “Donald Trump” in S2 and “Trump” in S4 share multiple features (e.g.,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Trump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presidential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campaign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), and thus are likely of the same type </a:t>
            </a:r>
            <a:r>
              <a:rPr lang="en-US" sz="150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. Conversely, features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campaign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presidential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likely represent the same type politician since they co-occur with similar sets of mentions in the corpus. </a:t>
            </a:r>
          </a:p>
        </p:txBody>
      </p:sp>
    </p:spTree>
    <p:extLst>
      <p:ext uri="{BB962C8B-B14F-4D97-AF65-F5344CB8AC3E}">
        <p14:creationId xmlns:p14="http://schemas.microsoft.com/office/powerpoint/2010/main" val="5362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Type Correlation </a:t>
            </a:r>
            <a:r>
              <a:rPr lang="en-US" sz="3000" dirty="0" err="1"/>
              <a:t>Subgraph</a:t>
            </a:r>
            <a:endParaRPr lang="en-US" sz="3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24" y="1771650"/>
            <a:ext cx="8527474" cy="1251145"/>
          </a:xfrm>
        </p:spPr>
        <p:txBody>
          <a:bodyPr/>
          <a:lstStyle/>
          <a:p>
            <a:r>
              <a:rPr lang="en-US" sz="1800" dirty="0"/>
              <a:t>Build a homogeneous graph to represent the semantic similarity between types </a:t>
            </a:r>
          </a:p>
          <a:p>
            <a:pPr lvl="1"/>
            <a:r>
              <a:rPr lang="en-US" altLang="zh-CN" sz="1500" b="1" dirty="0"/>
              <a:t>Simple way</a:t>
            </a:r>
            <a:r>
              <a:rPr lang="en-US" altLang="zh-CN" sz="1500" dirty="0"/>
              <a:t>: Use distance in the target type hierarchy</a:t>
            </a:r>
          </a:p>
          <a:p>
            <a:pPr lvl="2"/>
            <a:r>
              <a:rPr lang="en-US" sz="1500" dirty="0"/>
              <a:t>In target type hierarchy, types closer to each other tend to be more related</a:t>
            </a:r>
          </a:p>
          <a:p>
            <a:pPr lvl="2"/>
            <a:r>
              <a:rPr lang="en-US" sz="1500" b="1" dirty="0"/>
              <a:t>Example:</a:t>
            </a:r>
            <a:r>
              <a:rPr lang="en-US" sz="1500" dirty="0"/>
              <a:t> actor is more related to artist than to person in the left column</a:t>
            </a:r>
            <a:endParaRPr lang="en-US" altLang="zh-CN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360174" y="4822674"/>
            <a:ext cx="2818280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Hypothesis 3 (Type Correlation): </a:t>
            </a:r>
          </a:p>
          <a:p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If high correlation exists between two target types based on either type hierarchy or KB, they should be embedded close to each other.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3" y="3022795"/>
            <a:ext cx="5615750" cy="284387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3424" y="3010624"/>
            <a:ext cx="3191435" cy="1553600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Advanced way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: Exploit entity-type facts in KB</a:t>
            </a:r>
          </a:p>
          <a:p>
            <a:pPr lvl="2"/>
            <a:r>
              <a:rPr lang="en-US" sz="1500" dirty="0">
                <a:latin typeface="Times" charset="0"/>
                <a:ea typeface="Times" charset="0"/>
                <a:cs typeface="Times" charset="0"/>
              </a:rPr>
              <a:t>Given two target types, the correlation between them is proportional to the number of entities they share in the KB </a:t>
            </a:r>
          </a:p>
          <a:p>
            <a:pPr lvl="1"/>
            <a:endParaRPr lang="zh-CN" altLang="en-US" sz="15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0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100" dirty="0"/>
              <a:t>Heterogeneous</a:t>
            </a:r>
            <a:r>
              <a:rPr lang="zh-CN" altLang="en-US" sz="2100" dirty="0"/>
              <a:t> </a:t>
            </a:r>
            <a:r>
              <a:rPr lang="en-US" altLang="zh-CN" sz="2100" dirty="0"/>
              <a:t>Partial-Label</a:t>
            </a:r>
            <a:r>
              <a:rPr lang="zh-CN" altLang="en-US" sz="2100" dirty="0"/>
              <a:t> </a:t>
            </a:r>
            <a:r>
              <a:rPr lang="en-US" altLang="zh-CN" sz="2100" dirty="0"/>
              <a:t>Embedding</a:t>
            </a:r>
            <a:r>
              <a:rPr lang="zh-CN" altLang="en-US" sz="2100" dirty="0"/>
              <a:t> </a:t>
            </a:r>
            <a:r>
              <a:rPr lang="en-US" altLang="zh-CN" sz="2100" dirty="0"/>
              <a:t>(PLE):</a:t>
            </a:r>
            <a:r>
              <a:rPr lang="zh-CN" altLang="en-US" sz="2100" dirty="0"/>
              <a:t> </a:t>
            </a:r>
            <a:r>
              <a:rPr lang="en-US" sz="2100" dirty="0"/>
              <a:t>The Joint Optimization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8" b="1"/>
          <a:stretch/>
        </p:blipFill>
        <p:spPr>
          <a:xfrm>
            <a:off x="2036212" y="1993618"/>
            <a:ext cx="4795325" cy="565319"/>
          </a:xfrm>
          <a:prstGeom prst="rect">
            <a:avLst/>
          </a:prstGeom>
        </p:spPr>
      </p:pic>
      <p:cxnSp>
        <p:nvCxnSpPr>
          <p:cNvPr id="6" name="直线箭头连接符 12"/>
          <p:cNvCxnSpPr/>
          <p:nvPr/>
        </p:nvCxnSpPr>
        <p:spPr>
          <a:xfrm flipH="1">
            <a:off x="2036213" y="2289008"/>
            <a:ext cx="3079449" cy="459747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9" y="2776267"/>
            <a:ext cx="3828304" cy="7262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9" y="3413737"/>
            <a:ext cx="3828304" cy="517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83" y="3140982"/>
            <a:ext cx="383857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12" y="4808725"/>
            <a:ext cx="5419725" cy="647700"/>
          </a:xfrm>
          <a:prstGeom prst="rect">
            <a:avLst/>
          </a:prstGeom>
        </p:spPr>
      </p:pic>
      <p:cxnSp>
        <p:nvCxnSpPr>
          <p:cNvPr id="12" name="直线箭头连接符 14"/>
          <p:cNvCxnSpPr>
            <a:endCxn id="10" idx="0"/>
          </p:cNvCxnSpPr>
          <p:nvPr/>
        </p:nvCxnSpPr>
        <p:spPr>
          <a:xfrm>
            <a:off x="5835316" y="2289009"/>
            <a:ext cx="1129655" cy="851974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直线箭头连接符 16"/>
          <p:cNvCxnSpPr/>
          <p:nvPr/>
        </p:nvCxnSpPr>
        <p:spPr>
          <a:xfrm flipH="1">
            <a:off x="3307210" y="2289008"/>
            <a:ext cx="3274064" cy="251971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9"/>
          <p:cNvSpPr txBox="1"/>
          <p:nvPr/>
        </p:nvSpPr>
        <p:spPr>
          <a:xfrm>
            <a:off x="361075" y="3832439"/>
            <a:ext cx="3114870" cy="64632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Partial label loss between mentions and types (Hypo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zh-CN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)</a:t>
            </a:r>
          </a:p>
        </p:txBody>
      </p:sp>
      <p:sp>
        <p:nvSpPr>
          <p:cNvPr id="20" name="文本框 18"/>
          <p:cNvSpPr txBox="1"/>
          <p:nvPr/>
        </p:nvSpPr>
        <p:spPr>
          <a:xfrm>
            <a:off x="2073715" y="5501505"/>
            <a:ext cx="3849247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Type correlation based on KB (Hypo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3)</a:t>
            </a:r>
            <a:endParaRPr kumimoji="1" lang="zh-CN" altLang="en-US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15661" y="3812787"/>
            <a:ext cx="4062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Model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mention-feature links using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second-order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skip-gram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objective (Hypo 2)</a:t>
            </a:r>
            <a:endParaRPr kumimoji="1" lang="en-US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0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700" dirty="0"/>
              <a:t>PLE:</a:t>
            </a:r>
            <a:r>
              <a:rPr lang="zh-CN" altLang="en-US" sz="2700" dirty="0"/>
              <a:t> </a:t>
            </a:r>
            <a:r>
              <a:rPr lang="en-US" altLang="zh-CN" sz="2700" dirty="0"/>
              <a:t>Partial-Label Loss</a:t>
            </a:r>
            <a:endParaRPr lang="en-US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3239" y="2415053"/>
                <a:ext cx="8527472" cy="3327018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400" b="1" dirty="0"/>
                  <a:t>Intuition</a:t>
                </a:r>
                <a:endParaRPr lang="zh-CN" altLang="en-US" sz="2400" b="1" dirty="0"/>
              </a:p>
              <a:p>
                <a:pPr lvl="1"/>
                <a:r>
                  <a:rPr lang="en-US" altLang="zh-CN" dirty="0"/>
                  <a:t>F</a:t>
                </a:r>
                <a:r>
                  <a:rPr lang="en-US" dirty="0"/>
                  <a:t>or mention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maximum score associated with its candidate types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greater than the maximum score associated with any other non-candidate types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where the scores are measured using current embedding vectors. </a:t>
                </a:r>
              </a:p>
              <a:p>
                <a:endParaRPr lang="zh-CN" altLang="en-US" sz="2400" b="1" dirty="0"/>
              </a:p>
              <a:p>
                <a:r>
                  <a:rPr lang="en-US" sz="2400" b="1" dirty="0"/>
                  <a:t>vs. multi-label learning</a:t>
                </a:r>
              </a:p>
              <a:p>
                <a:pPr lvl="1"/>
                <a:r>
                  <a:rPr lang="en-US" dirty="0"/>
                  <a:t>A large margin is enforced between </a:t>
                </a:r>
                <a:r>
                  <a:rPr lang="en-US" i="1" dirty="0"/>
                  <a:t>all</a:t>
                </a:r>
                <a:r>
                  <a:rPr lang="en-US" dirty="0"/>
                  <a:t> candidate types and non-candidate types without considering noisy types.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239" y="2415053"/>
                <a:ext cx="8527472" cy="3327018"/>
              </a:xfrm>
              <a:blipFill rotWithShape="0">
                <a:blip r:embed="rId3"/>
                <a:stretch>
                  <a:fillRect l="-929" t="-2564" b="-9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27" y="1837120"/>
            <a:ext cx="5033617" cy="6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PLE:</a:t>
            </a:r>
            <a:r>
              <a:rPr lang="zh-CN" altLang="en-US" smtClean="0"/>
              <a:t> </a:t>
            </a:r>
            <a:r>
              <a:rPr lang="en-US" altLang="zh-CN" smtClean="0"/>
              <a:t>Second-Order Proximity</a:t>
            </a:r>
            <a:r>
              <a:rPr lang="zh-CN" altLang="en-US" smtClean="0"/>
              <a:t> </a:t>
            </a:r>
            <a:r>
              <a:rPr lang="en-US" altLang="zh-CN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2400" dirty="0" smtClean="0"/>
                  <a:t>Intuition</a:t>
                </a:r>
                <a:endParaRPr lang="zh-CN" altLang="en-US" sz="2400" dirty="0"/>
              </a:p>
              <a:p>
                <a:pPr lvl="1"/>
                <a:r>
                  <a:rPr lang="en-US" sz="2000" dirty="0"/>
                  <a:t>Nodes with similar distributions over neighbors are similar to each other </a:t>
                </a:r>
                <a:endParaRPr lang="zh-CN" altLang="en-US" sz="2400" dirty="0"/>
              </a:p>
              <a:p>
                <a:r>
                  <a:rPr lang="en-US" sz="2000" dirty="0"/>
                  <a:t>Define the probability of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00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00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generated by mention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sz="200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for each link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sz="200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00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000">
                        <a:latin typeface="Cambria Math" charset="0"/>
                      </a:rPr>
                      <m:t> )</m:t>
                    </m:r>
                  </m:oMath>
                </a14:m>
                <a:r>
                  <a:rPr lang="en-US" sz="2000" dirty="0"/>
                  <a:t> in the mention-feature </a:t>
                </a:r>
                <a:r>
                  <a:rPr lang="en-US" sz="2000" dirty="0" err="1"/>
                  <a:t>subgraph</a:t>
                </a:r>
                <a:r>
                  <a:rPr lang="en-US" sz="2000" dirty="0"/>
                  <a:t> as follows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zh-CN" altLang="en-US" sz="2000" dirty="0" smtClean="0"/>
              </a:p>
              <a:p>
                <a:r>
                  <a:rPr lang="en-US" sz="2000" dirty="0" smtClean="0"/>
                  <a:t>Enforce </a:t>
                </a:r>
                <a:r>
                  <a:rPr lang="en-US" sz="2000" dirty="0"/>
                  <a:t>the conditional distribution specified by </a:t>
                </a:r>
                <a:r>
                  <a:rPr lang="en-US" sz="2000" dirty="0" err="1"/>
                  <a:t>embeddings</a:t>
                </a:r>
                <a:r>
                  <a:rPr lang="en-US" sz="2000" dirty="0"/>
                  <a:t>, i.e.,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charset="0"/>
                          </a:rPr>
                          <m:t>∙</m:t>
                        </m:r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to be close to the empirical distribution (i.e., link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sz="200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over all features in the mention-feature </a:t>
                </a:r>
                <a:r>
                  <a:rPr lang="en-US" sz="2000" dirty="0" err="1"/>
                  <a:t>subgraph</a:t>
                </a:r>
                <a:r>
                  <a:rPr lang="en-US" sz="20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05" t="-1746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31" y="3457483"/>
            <a:ext cx="6072671" cy="114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890" y="2830662"/>
            <a:ext cx="4219858" cy="2947504"/>
          </a:xfrm>
        </p:spPr>
        <p:txBody>
          <a:bodyPr/>
          <a:lstStyle/>
          <a:p>
            <a:r>
              <a:rPr kumimoji="1" lang="en-US" altLang="zh-CN" sz="1800" dirty="0">
                <a:solidFill>
                  <a:prstClr val="black"/>
                </a:solidFill>
              </a:rPr>
              <a:t>Can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efficiently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solved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by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alternative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minimization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algorithm  based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on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block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coordinate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descent schema</a:t>
            </a:r>
          </a:p>
          <a:p>
            <a:r>
              <a:rPr kumimoji="1" lang="en-US" altLang="zh-CN" sz="1800" dirty="0">
                <a:solidFill>
                  <a:prstClr val="black"/>
                </a:solidFill>
              </a:rPr>
              <a:t>Algorithm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complexity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is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linear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to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#links in the </a:t>
            </a:r>
            <a:r>
              <a:rPr lang="en-US" altLang="zh-CN" sz="1800" dirty="0"/>
              <a:t>h</a:t>
            </a:r>
            <a:r>
              <a:rPr lang="en-US" sz="1800" dirty="0"/>
              <a:t>eterogeneous graph</a:t>
            </a:r>
            <a:endParaRPr lang="zh-CN" altLang="en-US" sz="1800" dirty="0"/>
          </a:p>
          <a:p>
            <a:r>
              <a:rPr kumimoji="1" lang="en-US" altLang="zh-CN" sz="1800" dirty="0">
                <a:solidFill>
                  <a:prstClr val="black"/>
                </a:solidFill>
              </a:rPr>
              <a:t>Mini-batch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stochastic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sub-gradient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descent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can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also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applied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for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our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problem</a:t>
            </a:r>
            <a:endParaRPr kumimoji="1" lang="zh-CN" altLang="en-US" sz="180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8" b="1"/>
          <a:stretch/>
        </p:blipFill>
        <p:spPr>
          <a:xfrm>
            <a:off x="76890" y="2249462"/>
            <a:ext cx="4081012" cy="481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05" y="1705754"/>
            <a:ext cx="4585206" cy="349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7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April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2011:</a:t>
            </a:r>
            <a:r>
              <a:rPr lang="zh-CN" altLang="en-US" sz="2400" dirty="0" smtClean="0"/>
              <a:t> </a:t>
            </a:r>
            <a:r>
              <a:rPr lang="en-US" altLang="zh-CN" sz="2400" b="1" dirty="0" err="1" smtClean="0"/>
              <a:t>Tencent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Weibo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visited Tsinghua University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conversion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rate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(&lt;</a:t>
            </a:r>
            <a:r>
              <a:rPr lang="zh-CN" altLang="en-US" dirty="0" smtClean="0"/>
              <a:t> </a:t>
            </a:r>
            <a:r>
              <a:rPr lang="en-US" altLang="zh-CN" dirty="0"/>
              <a:t>6</a:t>
            </a:r>
            <a:r>
              <a:rPr lang="en-US" altLang="zh-CN" dirty="0" smtClean="0"/>
              <a:t>%):</a:t>
            </a:r>
            <a:r>
              <a:rPr lang="zh-CN" altLang="en-US" dirty="0" smtClean="0"/>
              <a:t> </a:t>
            </a:r>
            <a:r>
              <a:rPr lang="en-US" altLang="zh-CN" dirty="0" smtClean="0"/>
              <a:t>#retweets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social</a:t>
            </a:r>
            <a:r>
              <a:rPr lang="zh-CN" altLang="en-US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recommender</a:t>
            </a:r>
            <a:r>
              <a:rPr lang="zh-CN" altLang="en-US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system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r>
              <a:rPr lang="en-US" altLang="zh-CN" b="1" dirty="0" smtClean="0"/>
              <a:t>Given</a:t>
            </a:r>
            <a:endParaRPr lang="zh-CN" altLang="en-US" b="1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r>
              <a:rPr lang="en-US" altLang="zh-CN" b="1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tweet/item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retweet.</a:t>
            </a:r>
            <a:endParaRPr lang="zh-CN" alt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13664" y="415526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948870" y="524153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1719" y="3179282"/>
            <a:ext cx="3260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3102" y="3179282"/>
            <a:ext cx="2889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274985" y="450783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150835" y="361063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>
            <a:stCxn id="5" idx="6"/>
            <a:endCxn id="11" idx="2"/>
          </p:cNvCxnSpPr>
          <p:nvPr/>
        </p:nvCxnSpPr>
        <p:spPr>
          <a:xfrm flipV="1">
            <a:off x="970864" y="3839232"/>
            <a:ext cx="1179971" cy="544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6"/>
            <a:endCxn id="10" idx="2"/>
          </p:cNvCxnSpPr>
          <p:nvPr/>
        </p:nvCxnSpPr>
        <p:spPr>
          <a:xfrm>
            <a:off x="970864" y="4383863"/>
            <a:ext cx="1304121" cy="352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6"/>
            <a:endCxn id="10" idx="3"/>
          </p:cNvCxnSpPr>
          <p:nvPr/>
        </p:nvCxnSpPr>
        <p:spPr>
          <a:xfrm flipV="1">
            <a:off x="1406070" y="4898076"/>
            <a:ext cx="935870" cy="572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2368525" y="522229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6" name="Straight Connector 55"/>
          <p:cNvCxnSpPr>
            <a:stCxn id="6" idx="6"/>
            <a:endCxn id="55" idx="2"/>
          </p:cNvCxnSpPr>
          <p:nvPr/>
        </p:nvCxnSpPr>
        <p:spPr>
          <a:xfrm flipV="1">
            <a:off x="1406070" y="5450892"/>
            <a:ext cx="962455" cy="19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" idx="6"/>
            <a:endCxn id="11" idx="3"/>
          </p:cNvCxnSpPr>
          <p:nvPr/>
        </p:nvCxnSpPr>
        <p:spPr>
          <a:xfrm flipV="1">
            <a:off x="1406070" y="4000877"/>
            <a:ext cx="811720" cy="14692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>
            <a:spLocks noChangeAspect="1"/>
          </p:cNvSpPr>
          <p:nvPr/>
        </p:nvSpPr>
        <p:spPr>
          <a:xfrm>
            <a:off x="4138129" y="395613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4595329" y="519470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5848085" y="4046956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5851490" y="494134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8" name="Straight Arrow Connector 77"/>
          <p:cNvCxnSpPr>
            <a:stCxn id="73" idx="0"/>
            <a:endCxn id="72" idx="5"/>
          </p:cNvCxnSpPr>
          <p:nvPr/>
        </p:nvCxnSpPr>
        <p:spPr>
          <a:xfrm flipH="1" flipV="1">
            <a:off x="4528374" y="4346383"/>
            <a:ext cx="295555" cy="84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6"/>
            <a:endCxn id="75" idx="2"/>
          </p:cNvCxnSpPr>
          <p:nvPr/>
        </p:nvCxnSpPr>
        <p:spPr>
          <a:xfrm flipV="1">
            <a:off x="5052529" y="5169943"/>
            <a:ext cx="798961" cy="253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5" idx="0"/>
            <a:endCxn id="74" idx="4"/>
          </p:cNvCxnSpPr>
          <p:nvPr/>
        </p:nvCxnSpPr>
        <p:spPr>
          <a:xfrm flipH="1" flipV="1">
            <a:off x="6076685" y="4504156"/>
            <a:ext cx="3405" cy="437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4" idx="5"/>
            <a:endCxn id="75" idx="7"/>
          </p:cNvCxnSpPr>
          <p:nvPr/>
        </p:nvCxnSpPr>
        <p:spPr>
          <a:xfrm>
            <a:off x="6238330" y="4437201"/>
            <a:ext cx="3405" cy="571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>
            <a:spLocks noChangeAspect="1"/>
          </p:cNvSpPr>
          <p:nvPr/>
        </p:nvSpPr>
        <p:spPr>
          <a:xfrm>
            <a:off x="5047985" y="370972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6" name="Straight Arrow Connector 95"/>
          <p:cNvCxnSpPr>
            <a:stCxn id="74" idx="1"/>
            <a:endCxn id="95" idx="6"/>
          </p:cNvCxnSpPr>
          <p:nvPr/>
        </p:nvCxnSpPr>
        <p:spPr>
          <a:xfrm flipH="1" flipV="1">
            <a:off x="5505185" y="3938324"/>
            <a:ext cx="409855" cy="1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3515194" y="3698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757750" y="5053975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receiver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 rot="20025258">
            <a:off x="1190339" y="378650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960234" y="465542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6492868" y="2840437"/>
            <a:ext cx="26511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(topic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level)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Blei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169596" y="486994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6872241" y="374645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8428418" y="5024403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0" name="Straight Connector 129"/>
          <p:cNvCxnSpPr>
            <a:stCxn id="126" idx="4"/>
            <a:endCxn id="125" idx="0"/>
          </p:cNvCxnSpPr>
          <p:nvPr/>
        </p:nvCxnSpPr>
        <p:spPr>
          <a:xfrm>
            <a:off x="7100841" y="4203652"/>
            <a:ext cx="297355" cy="666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5"/>
            <a:endCxn id="127" idx="1"/>
          </p:cNvCxnSpPr>
          <p:nvPr/>
        </p:nvCxnSpPr>
        <p:spPr>
          <a:xfrm>
            <a:off x="7262486" y="4136697"/>
            <a:ext cx="1232887" cy="954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7645047" y="370278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0.1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6803922" y="439459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0.9</a:t>
            </a:r>
            <a:endParaRPr lang="en-US" dirty="0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8314103" y="392902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1" name="Straight Connector 150"/>
          <p:cNvCxnSpPr>
            <a:stCxn id="150" idx="4"/>
            <a:endCxn id="127" idx="0"/>
          </p:cNvCxnSpPr>
          <p:nvPr/>
        </p:nvCxnSpPr>
        <p:spPr>
          <a:xfrm>
            <a:off x="8542703" y="4386226"/>
            <a:ext cx="114315" cy="638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8598871" y="442156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0.7</a:t>
            </a:r>
            <a:endParaRPr lang="en-US" dirty="0"/>
          </a:p>
        </p:txBody>
      </p:sp>
      <p:cxnSp>
        <p:nvCxnSpPr>
          <p:cNvPr id="155" name="Straight Connector 154"/>
          <p:cNvCxnSpPr>
            <a:stCxn id="126" idx="6"/>
            <a:endCxn id="150" idx="2"/>
          </p:cNvCxnSpPr>
          <p:nvPr/>
        </p:nvCxnSpPr>
        <p:spPr>
          <a:xfrm>
            <a:off x="7329441" y="3975052"/>
            <a:ext cx="984662" cy="182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5" idx="7"/>
            <a:endCxn id="150" idx="3"/>
          </p:cNvCxnSpPr>
          <p:nvPr/>
        </p:nvCxnSpPr>
        <p:spPr>
          <a:xfrm flipV="1">
            <a:off x="7559841" y="4319271"/>
            <a:ext cx="821217" cy="617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25" idx="6"/>
            <a:endCxn id="127" idx="2"/>
          </p:cNvCxnSpPr>
          <p:nvPr/>
        </p:nvCxnSpPr>
        <p:spPr>
          <a:xfrm>
            <a:off x="7626796" y="5098541"/>
            <a:ext cx="801622" cy="15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30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55" grpId="0" animBg="1"/>
      <p:bldP spid="72" grpId="0" animBg="1"/>
      <p:bldP spid="73" grpId="0" animBg="1"/>
      <p:bldP spid="74" grpId="0" animBg="1"/>
      <p:bldP spid="75" grpId="0" animBg="1"/>
      <p:bldP spid="95" grpId="0" animBg="1"/>
      <p:bldP spid="108" grpId="0"/>
      <p:bldP spid="109" grpId="0"/>
      <p:bldP spid="110" grpId="0"/>
      <p:bldP spid="111" grpId="0"/>
      <p:bldP spid="124" grpId="0"/>
      <p:bldP spid="125" grpId="0" animBg="1"/>
      <p:bldP spid="126" grpId="0" animBg="1"/>
      <p:bldP spid="127" grpId="0" animBg="1"/>
      <p:bldP spid="147" grpId="0"/>
      <p:bldP spid="148" grpId="0"/>
      <p:bldP spid="150" grpId="0" animBg="1"/>
      <p:bldP spid="154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Type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8" y="1771650"/>
            <a:ext cx="5680363" cy="639148"/>
          </a:xfrm>
        </p:spPr>
        <p:txBody>
          <a:bodyPr/>
          <a:lstStyle/>
          <a:p>
            <a:r>
              <a:rPr lang="en-US" sz="1800" dirty="0"/>
              <a:t>Perform top-down search in the candidate type sub-tree to estimate the correct type-path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5" y="2410798"/>
            <a:ext cx="4916081" cy="3067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771649"/>
            <a:ext cx="2770411" cy="4034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0827" y="3738705"/>
            <a:ext cx="56548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1237" y="3690578"/>
            <a:ext cx="56548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1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81" y="1754350"/>
            <a:ext cx="8555181" cy="1778843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Datasets: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(1) </a:t>
            </a:r>
            <a:r>
              <a:rPr lang="en-US" b="1" dirty="0" smtClean="0"/>
              <a:t>Wiki</a:t>
            </a:r>
            <a:r>
              <a:rPr lang="en-US" dirty="0" smtClean="0"/>
              <a:t>: 1.5M sentences sampled from ∼780k Wikipedia articles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2) </a:t>
            </a:r>
            <a:r>
              <a:rPr lang="en-US" b="1" dirty="0" err="1" smtClean="0"/>
              <a:t>OntoNotes</a:t>
            </a:r>
            <a:r>
              <a:rPr lang="en-US" dirty="0" smtClean="0"/>
              <a:t>: 13,109 news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3) </a:t>
            </a:r>
            <a:r>
              <a:rPr lang="en-US" b="1" dirty="0" smtClean="0"/>
              <a:t>BBN</a:t>
            </a:r>
            <a:r>
              <a:rPr lang="en-US" dirty="0" smtClean="0"/>
              <a:t>: 2,311 </a:t>
            </a:r>
            <a:r>
              <a:rPr lang="en-US" dirty="0"/>
              <a:t>Wall Street Journal </a:t>
            </a:r>
            <a:r>
              <a:rPr lang="en-US" dirty="0" smtClean="0"/>
              <a:t>articles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90" y="3533193"/>
            <a:ext cx="6516020" cy="216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81" y="1754349"/>
            <a:ext cx="8555181" cy="4057456"/>
          </a:xfrm>
        </p:spPr>
        <p:txBody>
          <a:bodyPr/>
          <a:lstStyle/>
          <a:p>
            <a:r>
              <a:rPr lang="en-US" altLang="zh-CN" dirty="0" smtClean="0"/>
              <a:t>Compared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</a:t>
            </a:r>
            <a:endParaRPr lang="en-US" sz="1800" b="1" dirty="0"/>
          </a:p>
          <a:p>
            <a:pPr lvl="1"/>
            <a:r>
              <a:rPr lang="en-US" sz="2000" b="1" dirty="0"/>
              <a:t>(1) Sib</a:t>
            </a:r>
            <a:r>
              <a:rPr lang="en-US" sz="2000" dirty="0"/>
              <a:t>: removes siblings types; </a:t>
            </a:r>
            <a:r>
              <a:rPr lang="en-US" sz="2000" b="1" dirty="0"/>
              <a:t>(2) Min</a:t>
            </a:r>
            <a:r>
              <a:rPr lang="en-US" sz="2000" dirty="0"/>
              <a:t>: removes types that appear only once in the document; </a:t>
            </a:r>
            <a:r>
              <a:rPr lang="en-US" sz="2000" b="1" dirty="0"/>
              <a:t>(3) All</a:t>
            </a:r>
            <a:r>
              <a:rPr lang="en-US" sz="2000" dirty="0"/>
              <a:t>: first performs Sib pruning then Min pruning; (4)</a:t>
            </a:r>
            <a:r>
              <a:rPr lang="en-US" sz="2000" b="1" dirty="0" err="1"/>
              <a:t>DeepWalk</a:t>
            </a:r>
            <a:r>
              <a:rPr lang="en-US" sz="2000" dirty="0"/>
              <a:t>: embedding a homogeneous graph with binary edges</a:t>
            </a:r>
            <a:r>
              <a:rPr lang="en-US" sz="2000" b="1" dirty="0"/>
              <a:t>; (5) LINE</a:t>
            </a:r>
            <a:r>
              <a:rPr lang="en-US" sz="2000" dirty="0"/>
              <a:t>: second-order LINE; </a:t>
            </a:r>
            <a:r>
              <a:rPr lang="en-US" sz="2000" b="1" dirty="0"/>
              <a:t>(5) WSABIE</a:t>
            </a:r>
            <a:r>
              <a:rPr lang="en-US" sz="2000" dirty="0"/>
              <a:t>: adopts WARP loss with kernel extension; </a:t>
            </a:r>
            <a:r>
              <a:rPr lang="en-US" sz="2000" b="1" dirty="0"/>
              <a:t>(6) PTE</a:t>
            </a:r>
            <a:r>
              <a:rPr lang="en-US" sz="2000" dirty="0"/>
              <a:t>: applied PTE joint training algorithm on </a:t>
            </a:r>
            <a:r>
              <a:rPr lang="en-US" sz="2000" dirty="0" err="1"/>
              <a:t>subgraphs</a:t>
            </a:r>
            <a:r>
              <a:rPr lang="en-US" sz="2000" dirty="0"/>
              <a:t> </a:t>
            </a:r>
            <a:r>
              <a:rPr lang="en-US" sz="1600" dirty="0"/>
              <a:t>G</a:t>
            </a:r>
            <a:r>
              <a:rPr lang="en-US" sz="600" dirty="0"/>
              <a:t>M F </a:t>
            </a:r>
            <a:r>
              <a:rPr lang="en-US" sz="2000" dirty="0"/>
              <a:t>and </a:t>
            </a:r>
            <a:r>
              <a:rPr lang="en-US" sz="1600" dirty="0"/>
              <a:t>G</a:t>
            </a:r>
            <a:r>
              <a:rPr lang="en-US" sz="600" dirty="0"/>
              <a:t>M Y </a:t>
            </a:r>
            <a:r>
              <a:rPr lang="en-US" sz="2000" dirty="0"/>
              <a:t>. </a:t>
            </a:r>
            <a:r>
              <a:rPr lang="en-US" sz="2000" b="1" dirty="0"/>
              <a:t>(7) PL-SVM</a:t>
            </a:r>
            <a:r>
              <a:rPr lang="en-US" sz="2000" dirty="0"/>
              <a:t>: uses a margin-based loss to handle label noise. </a:t>
            </a:r>
            <a:r>
              <a:rPr lang="en-US" sz="2000" b="1" dirty="0"/>
              <a:t>(8) CLPL</a:t>
            </a:r>
            <a:r>
              <a:rPr lang="en-US" sz="2000" dirty="0"/>
              <a:t>: uses a linear model to encourage large average scores for candidate types. </a:t>
            </a:r>
          </a:p>
          <a:p>
            <a:pPr lvl="1"/>
            <a:r>
              <a:rPr lang="en-US" sz="2000" dirty="0"/>
              <a:t>For PLE, we compare </a:t>
            </a:r>
            <a:r>
              <a:rPr lang="en-US" sz="2000" b="1" dirty="0"/>
              <a:t>(1)PLE</a:t>
            </a:r>
            <a:r>
              <a:rPr lang="en-US" sz="2000" dirty="0"/>
              <a:t>: adopts KB-based type correlation </a:t>
            </a:r>
            <a:r>
              <a:rPr lang="en-US" sz="2000" dirty="0" err="1"/>
              <a:t>subgraph</a:t>
            </a:r>
            <a:r>
              <a:rPr lang="en-US" sz="2000" dirty="0"/>
              <a:t>; </a:t>
            </a:r>
            <a:r>
              <a:rPr lang="en-US" sz="2000" b="1" dirty="0"/>
              <a:t>(2)PLE-</a:t>
            </a:r>
            <a:r>
              <a:rPr lang="en-US" sz="2000" b="1" dirty="0" err="1"/>
              <a:t>CoH</a:t>
            </a:r>
            <a:r>
              <a:rPr lang="en-US" sz="2000" dirty="0"/>
              <a:t>: adopts type hierarchy-based correlation </a:t>
            </a:r>
            <a:r>
              <a:rPr lang="en-US" sz="2000" dirty="0" err="1"/>
              <a:t>subgraph</a:t>
            </a:r>
            <a:r>
              <a:rPr lang="en-US" sz="2000" dirty="0"/>
              <a:t>; </a:t>
            </a:r>
            <a:r>
              <a:rPr lang="en-US" sz="2000" b="1" dirty="0"/>
              <a:t>(3)PLE-</a:t>
            </a:r>
            <a:r>
              <a:rPr lang="en-US" sz="2000" b="1" dirty="0" err="1"/>
              <a:t>NoCo</a:t>
            </a:r>
            <a:r>
              <a:rPr lang="en-US" sz="2000" dirty="0"/>
              <a:t>: does not consider type correlation.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>
                <a:latin typeface="Times New Roman" charset="0"/>
                <a:ea typeface="Times New Roman" charset="0"/>
                <a:cs typeface="Times New Roman" charset="0"/>
              </a:rPr>
              <a:t>Intrinsic Experiments: Effectiveness of Label Noise Reduction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238" y="1771651"/>
            <a:ext cx="8527474" cy="575897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Goal: compare how accurately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PLE and the other methods can estimate the true types of mentions from its noisy candidate type set </a:t>
            </a:r>
            <a:endParaRPr lang="en-US" altLang="zh-CN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9" y="2347547"/>
            <a:ext cx="8324850" cy="1990725"/>
          </a:xfrm>
          <a:prstGeom prst="rect">
            <a:avLst/>
          </a:prstGeom>
        </p:spPr>
      </p:pic>
      <p:sp>
        <p:nvSpPr>
          <p:cNvPr id="16" name="文本框 4"/>
          <p:cNvSpPr txBox="1"/>
          <p:nvPr/>
        </p:nvSpPr>
        <p:spPr>
          <a:xfrm>
            <a:off x="80133" y="4324352"/>
            <a:ext cx="1844920" cy="154657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350" dirty="0">
                <a:solidFill>
                  <a:srgbClr val="C0504D"/>
                </a:solidFill>
                <a:latin typeface="Times New Roman" charset="0"/>
                <a:ea typeface="Times New Roman" charset="0"/>
                <a:cs typeface="Times New Roman" charset="0"/>
              </a:rPr>
              <a:t>40.57% improvement in Accuracy and 23.89% improvement in Macro-Precision compared to the best baseline on Wiki dataset</a:t>
            </a:r>
            <a:endParaRPr kumimoji="1" lang="zh-CN" altLang="en-US" sz="1350" dirty="0">
              <a:solidFill>
                <a:srgbClr val="C0504D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804737" y="4115978"/>
            <a:ext cx="6884662" cy="1848678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charset="0"/>
                <a:ea typeface="Times New Roman" charset="0"/>
                <a:cs typeface="Times New Roman" charset="0"/>
              </a:rPr>
              <a:t>vs. pruning strategies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: LNR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identifies true types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from the candidate type sets instead of </a:t>
            </a:r>
            <a:r>
              <a:rPr lang="en-US" sz="1500" i="1" dirty="0">
                <a:latin typeface="Times New Roman" charset="0"/>
                <a:ea typeface="Times New Roman" charset="0"/>
                <a:cs typeface="Times New Roman" charset="0"/>
              </a:rPr>
              <a:t>aggressively deleting instances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with noisy type labels </a:t>
            </a:r>
          </a:p>
          <a:p>
            <a:r>
              <a:rPr lang="en-US" sz="1500" b="1" dirty="0">
                <a:latin typeface="Times New Roman" charset="0"/>
                <a:ea typeface="Times New Roman" charset="0"/>
                <a:cs typeface="Times New Roman" charset="0"/>
              </a:rPr>
              <a:t>vs. other embedding methods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: PLE obtains superior performance because it effectively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models the noisy type labels</a:t>
            </a:r>
          </a:p>
          <a:p>
            <a:r>
              <a:rPr lang="en-US" sz="1500" b="1" dirty="0">
                <a:latin typeface="Times New Roman" charset="0"/>
                <a:ea typeface="Times New Roman" charset="0"/>
                <a:cs typeface="Times New Roman" charset="0"/>
              </a:rPr>
              <a:t>vs. PLE variants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: (</a:t>
            </a:r>
            <a:r>
              <a:rPr lang="en-US" sz="15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) PLE captures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type semantic similarity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; (ii) modeling type correlation with entity-type facts in KB yields more accurate and complete type correlation statistics than type hierarchy-based approach </a:t>
            </a:r>
          </a:p>
        </p:txBody>
      </p:sp>
    </p:spTree>
    <p:extLst>
      <p:ext uri="{BB962C8B-B14F-4D97-AF65-F5344CB8AC3E}">
        <p14:creationId xmlns:p14="http://schemas.microsoft.com/office/powerpoint/2010/main" val="8071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Intrinsic Experiments: Effectiveness of Label Noise Reduction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238" y="1771650"/>
            <a:ext cx="8527474" cy="1031033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Example output on news articles</a:t>
            </a:r>
          </a:p>
          <a:p>
            <a:pPr lvl="1"/>
            <a:endParaRPr lang="en-US" sz="2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29" y="2173044"/>
            <a:ext cx="6353011" cy="33607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66898" y="4904163"/>
            <a:ext cx="8527474" cy="655601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PLE predicts fine-grained types with better accuracy (e.g., </a:t>
            </a:r>
            <a:r>
              <a:rPr lang="en-US" sz="2000" dirty="0" err="1">
                <a:latin typeface="Times" charset="0"/>
                <a:ea typeface="Times" charset="0"/>
                <a:cs typeface="Times" charset="0"/>
              </a:rPr>
              <a:t>person_title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) </a:t>
            </a:r>
          </a:p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and avoids from overly-specific predictions (e.g., </a:t>
            </a:r>
            <a:r>
              <a:rPr lang="en-US" sz="2000" dirty="0" err="1">
                <a:latin typeface="Times" charset="0"/>
                <a:ea typeface="Times" charset="0"/>
                <a:cs typeface="Times" charset="0"/>
              </a:rPr>
              <a:t>news_company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9831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700" dirty="0"/>
              <a:t>Intrinsic Experiments: Effectiveness of Label Noise Reduction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78" y="1710006"/>
            <a:ext cx="6748869" cy="36109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26" y="4141872"/>
            <a:ext cx="8555181" cy="1683727"/>
          </a:xfrm>
          <a:solidFill>
            <a:schemeClr val="bg1"/>
          </a:solidFill>
        </p:spPr>
        <p:txBody>
          <a:bodyPr/>
          <a:lstStyle/>
          <a:p>
            <a:r>
              <a:rPr lang="en-US" sz="1800" dirty="0"/>
              <a:t>Testing the effect of training set size </a:t>
            </a:r>
          </a:p>
          <a:p>
            <a:pPr lvl="1"/>
            <a:r>
              <a:rPr lang="en-US" sz="1800" dirty="0"/>
              <a:t>Performance of all methods improves as the ratio increases, and becomes </a:t>
            </a:r>
            <a:r>
              <a:rPr lang="en-US" sz="1800" i="1" dirty="0"/>
              <a:t>insensitive</a:t>
            </a:r>
            <a:r>
              <a:rPr lang="en-US" sz="1800" dirty="0"/>
              <a:t> as the sampling ratio &gt; 0.7 </a:t>
            </a:r>
          </a:p>
          <a:p>
            <a:r>
              <a:rPr lang="en-US" sz="1800" dirty="0"/>
              <a:t>Testing the effect of training set size </a:t>
            </a:r>
          </a:p>
          <a:p>
            <a:pPr lvl="1"/>
            <a:r>
              <a:rPr lang="en-US" sz="1800" dirty="0"/>
              <a:t>Performance of PLE becomes insensitive as becomes small enough (i.e., 0.01)</a:t>
            </a:r>
          </a:p>
        </p:txBody>
      </p:sp>
    </p:spTree>
    <p:extLst>
      <p:ext uri="{BB962C8B-B14F-4D97-AF65-F5344CB8AC3E}">
        <p14:creationId xmlns:p14="http://schemas.microsoft.com/office/powerpoint/2010/main" val="12665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Extrinsic Experiments: Fine-Grained Entity Typing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8" y="1559439"/>
            <a:ext cx="8555181" cy="566000"/>
          </a:xfrm>
        </p:spPr>
        <p:txBody>
          <a:bodyPr>
            <a:noAutofit/>
          </a:bodyPr>
          <a:lstStyle/>
          <a:p>
            <a:r>
              <a:rPr lang="en-US" sz="1800" smtClean="0"/>
              <a:t>Compare performance gain of two state-of-the-art typing systems, when using denoised training data output by different compared methods</a:t>
            </a:r>
          </a:p>
          <a:p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8" y="2125439"/>
            <a:ext cx="8267184" cy="268304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90945" y="4763077"/>
            <a:ext cx="8527474" cy="1025501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vs. other noise reduction methods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: the effectiveness of the proposed margin-based loss in modeling noisy candidate types </a:t>
            </a:r>
          </a:p>
          <a:p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vs. partial-label learning methods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: PLE obtains superior performance because it jointly models type correlation derived from KB and feature-mention co-occurrences in the corpus </a:t>
            </a:r>
          </a:p>
        </p:txBody>
      </p:sp>
    </p:spTree>
    <p:extLst>
      <p:ext uri="{BB962C8B-B14F-4D97-AF65-F5344CB8AC3E}">
        <p14:creationId xmlns:p14="http://schemas.microsoft.com/office/powerpoint/2010/main" val="17276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Analyses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238" y="1383323"/>
            <a:ext cx="8527474" cy="998621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Testing at different type levels</a:t>
            </a:r>
          </a:p>
          <a:p>
            <a:pPr lvl="1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It is more difficult to distinguish among deeper (more fine-grained) types. </a:t>
            </a:r>
          </a:p>
          <a:p>
            <a:pPr lvl="1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PLE always outperforms the other two method, and achieves a 153% improvement in Accuracy.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02" y="2817403"/>
            <a:ext cx="5959745" cy="313522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63238" y="5001499"/>
            <a:ext cx="8527474" cy="951125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" charset="0"/>
                <a:ea typeface="Times" charset="0"/>
                <a:cs typeface="Times" charset="0"/>
              </a:rPr>
              <a:t>Iterative re-training of PLE 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Analyze the effect of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boostrapping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PLE 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The performance gain becomes marginal after 3 iterations of re-training </a:t>
            </a:r>
          </a:p>
          <a:p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Attribute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discovery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(entity,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attribute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name,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value)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168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7536844" y="3194365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37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847" y="3579250"/>
            <a:ext cx="3419153" cy="2525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Google’s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Approaches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Attribute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Extraction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500" dirty="0"/>
              <a:t>Given</a:t>
            </a:r>
            <a:r>
              <a:rPr lang="zh-CN" altLang="en-US" sz="1500" dirty="0"/>
              <a:t> </a:t>
            </a:r>
            <a:r>
              <a:rPr lang="en-US" altLang="zh-CN" sz="1500" dirty="0"/>
              <a:t>Google’s</a:t>
            </a:r>
            <a:r>
              <a:rPr lang="zh-CN" altLang="en-US" sz="1500" dirty="0"/>
              <a:t> </a:t>
            </a:r>
            <a:r>
              <a:rPr lang="en-US" altLang="zh-CN" sz="1500" b="1" dirty="0"/>
              <a:t>query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log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/>
              <a:t>web</a:t>
            </a:r>
            <a:r>
              <a:rPr lang="zh-CN" altLang="en-US" sz="1500" dirty="0"/>
              <a:t> </a:t>
            </a:r>
            <a:r>
              <a:rPr lang="en-US" altLang="zh-CN" sz="1500" dirty="0"/>
              <a:t>text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knowledge</a:t>
            </a:r>
            <a:r>
              <a:rPr lang="zh-CN" altLang="en-US" sz="1500" dirty="0"/>
              <a:t> </a:t>
            </a:r>
            <a:r>
              <a:rPr lang="en-US" altLang="zh-CN" sz="1500" dirty="0"/>
              <a:t>bases</a:t>
            </a:r>
            <a:endParaRPr lang="zh-CN" altLang="en-US" sz="1500" dirty="0"/>
          </a:p>
          <a:p>
            <a:pPr lvl="1"/>
            <a:r>
              <a:rPr lang="en-US" altLang="zh-CN" sz="1350" dirty="0"/>
              <a:t>“Obama</a:t>
            </a:r>
            <a:r>
              <a:rPr lang="zh-CN" altLang="en-US" sz="1350" dirty="0"/>
              <a:t> </a:t>
            </a:r>
            <a:r>
              <a:rPr lang="en-US" altLang="zh-CN" sz="1350" dirty="0"/>
              <a:t>wife</a:t>
            </a:r>
            <a:r>
              <a:rPr lang="zh-CN" altLang="en-US" sz="1350" dirty="0"/>
              <a:t> </a:t>
            </a:r>
            <a:r>
              <a:rPr lang="en-US" altLang="zh-CN" sz="1350" dirty="0"/>
              <a:t>name”</a:t>
            </a:r>
            <a:r>
              <a:rPr lang="is-IS" altLang="zh-CN" sz="1350" dirty="0"/>
              <a:t>…</a:t>
            </a:r>
            <a:r>
              <a:rPr lang="zh-CN" altLang="en-US" sz="1350" dirty="0"/>
              <a:t> </a:t>
            </a:r>
            <a:r>
              <a:rPr lang="en-US" altLang="zh-CN" sz="1350" dirty="0"/>
              <a:t>“Japan</a:t>
            </a:r>
            <a:r>
              <a:rPr lang="zh-CN" altLang="en-US" sz="1350" dirty="0"/>
              <a:t> </a:t>
            </a:r>
            <a:r>
              <a:rPr lang="en-US" altLang="zh-CN" sz="1350" dirty="0" err="1"/>
              <a:t>asian</a:t>
            </a:r>
            <a:r>
              <a:rPr lang="zh-CN" altLang="en-US" sz="1350" dirty="0"/>
              <a:t> </a:t>
            </a:r>
            <a:r>
              <a:rPr lang="en-US" altLang="zh-CN" sz="1350" dirty="0"/>
              <a:t>population”,</a:t>
            </a:r>
            <a:r>
              <a:rPr lang="zh-CN" altLang="en-US" sz="1350" dirty="0"/>
              <a:t> </a:t>
            </a:r>
            <a:r>
              <a:rPr lang="en-US" altLang="zh-CN" sz="1350" dirty="0"/>
              <a:t>“Brazil</a:t>
            </a:r>
            <a:r>
              <a:rPr lang="zh-CN" altLang="en-US" sz="1350" dirty="0"/>
              <a:t> </a:t>
            </a:r>
            <a:r>
              <a:rPr lang="en-US" altLang="zh-CN" sz="1350" dirty="0"/>
              <a:t>female</a:t>
            </a:r>
            <a:r>
              <a:rPr lang="zh-CN" altLang="en-US" sz="1350" dirty="0"/>
              <a:t> </a:t>
            </a:r>
            <a:r>
              <a:rPr lang="en-US" altLang="zh-CN" sz="1350" dirty="0" err="1"/>
              <a:t>latino</a:t>
            </a:r>
            <a:r>
              <a:rPr lang="zh-CN" altLang="en-US" sz="1350" dirty="0"/>
              <a:t> </a:t>
            </a:r>
            <a:r>
              <a:rPr lang="en-US" altLang="zh-CN" sz="1350" dirty="0"/>
              <a:t>population”,</a:t>
            </a:r>
            <a:r>
              <a:rPr lang="zh-CN" altLang="en-US" sz="1350" dirty="0"/>
              <a:t> </a:t>
            </a:r>
            <a:r>
              <a:rPr lang="en-US" altLang="zh-CN" sz="1350" dirty="0"/>
              <a:t>“Princeton</a:t>
            </a:r>
            <a:r>
              <a:rPr lang="zh-CN" altLang="en-US" sz="1350" dirty="0"/>
              <a:t> </a:t>
            </a:r>
            <a:r>
              <a:rPr lang="en-US" altLang="zh-CN" sz="1350" dirty="0"/>
              <a:t>economist”…</a:t>
            </a:r>
            <a:endParaRPr lang="zh-CN" altLang="en-US" sz="1350" dirty="0"/>
          </a:p>
          <a:p>
            <a:pPr lvl="1"/>
            <a:r>
              <a:rPr lang="en-US" altLang="zh-CN" sz="1350" dirty="0"/>
              <a:t>“Obama’s</a:t>
            </a:r>
            <a:r>
              <a:rPr lang="zh-CN" altLang="en-US" sz="1350" dirty="0"/>
              <a:t> </a:t>
            </a:r>
            <a:r>
              <a:rPr lang="en-US" altLang="zh-CN" sz="1350" dirty="0"/>
              <a:t>wife,</a:t>
            </a:r>
            <a:r>
              <a:rPr lang="zh-CN" altLang="en-US" sz="1350" dirty="0"/>
              <a:t> </a:t>
            </a:r>
            <a:r>
              <a:rPr lang="en-US" altLang="zh-CN" sz="1350" dirty="0"/>
              <a:t>Michelle</a:t>
            </a:r>
            <a:r>
              <a:rPr lang="zh-CN" altLang="en-US" sz="1350" dirty="0"/>
              <a:t> </a:t>
            </a:r>
            <a:r>
              <a:rPr lang="en-US" altLang="zh-CN" sz="1350" dirty="0"/>
              <a:t>Obama,</a:t>
            </a:r>
            <a:r>
              <a:rPr lang="zh-CN" altLang="en-US" sz="1350" dirty="0"/>
              <a:t> </a:t>
            </a:r>
            <a:r>
              <a:rPr lang="en-US" altLang="zh-CN" sz="1350" dirty="0"/>
              <a:t>is</a:t>
            </a:r>
            <a:r>
              <a:rPr lang="zh-CN" altLang="en-US" sz="1350" dirty="0"/>
              <a:t> </a:t>
            </a:r>
            <a:r>
              <a:rPr lang="en-US" altLang="zh-CN" sz="1350" dirty="0"/>
              <a:t>a</a:t>
            </a:r>
            <a:r>
              <a:rPr lang="zh-CN" altLang="en-US" sz="1350" dirty="0"/>
              <a:t> </a:t>
            </a:r>
            <a:r>
              <a:rPr lang="en-US" altLang="zh-CN" sz="1350" dirty="0"/>
              <a:t>lawyer...”,</a:t>
            </a:r>
            <a:r>
              <a:rPr lang="zh-CN" altLang="en-US" sz="1350" dirty="0"/>
              <a:t> </a:t>
            </a:r>
            <a:r>
              <a:rPr lang="en-US" altLang="zh-CN" sz="1350" dirty="0"/>
              <a:t>“Princeton</a:t>
            </a:r>
            <a:r>
              <a:rPr lang="zh-CN" altLang="en-US" sz="1350" dirty="0"/>
              <a:t> </a:t>
            </a:r>
            <a:r>
              <a:rPr lang="en-US" altLang="zh-CN" sz="1350" dirty="0"/>
              <a:t>economist</a:t>
            </a:r>
            <a:r>
              <a:rPr lang="zh-CN" altLang="en-US" sz="1350" dirty="0"/>
              <a:t> </a:t>
            </a:r>
            <a:r>
              <a:rPr lang="en-US" altLang="zh-CN" sz="1350" dirty="0"/>
              <a:t>Paul</a:t>
            </a:r>
            <a:r>
              <a:rPr lang="zh-CN" altLang="en-US" sz="1350" dirty="0"/>
              <a:t> </a:t>
            </a:r>
            <a:r>
              <a:rPr lang="en-US" altLang="zh-CN" sz="1350" dirty="0"/>
              <a:t>Krugman</a:t>
            </a:r>
            <a:r>
              <a:rPr lang="zh-CN" altLang="en-US" sz="1350" dirty="0"/>
              <a:t> </a:t>
            </a:r>
            <a:r>
              <a:rPr lang="en-US" altLang="zh-CN" sz="1350" dirty="0"/>
              <a:t>was</a:t>
            </a:r>
            <a:r>
              <a:rPr lang="zh-CN" altLang="en-US" sz="1350" dirty="0"/>
              <a:t> </a:t>
            </a:r>
            <a:r>
              <a:rPr lang="en-US" altLang="zh-CN" sz="1350" dirty="0"/>
              <a:t>awarded...”…</a:t>
            </a:r>
            <a:endParaRPr lang="zh-CN" altLang="en-US" sz="1350" dirty="0"/>
          </a:p>
          <a:p>
            <a:pPr lvl="1"/>
            <a:r>
              <a:rPr lang="en-US" altLang="zh-CN" sz="1350" dirty="0"/>
              <a:t>Obama:</a:t>
            </a:r>
            <a:r>
              <a:rPr lang="zh-CN" altLang="en-US" sz="1350" dirty="0"/>
              <a:t> </a:t>
            </a:r>
            <a:r>
              <a:rPr lang="en-US" altLang="zh-CN" sz="1350" i="1" dirty="0"/>
              <a:t>$Person,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$President</a:t>
            </a:r>
            <a:r>
              <a:rPr lang="en-US" altLang="zh-CN" sz="1350" dirty="0"/>
              <a:t>;</a:t>
            </a:r>
            <a:r>
              <a:rPr lang="zh-CN" altLang="en-US" sz="1350" dirty="0"/>
              <a:t> </a:t>
            </a:r>
            <a:r>
              <a:rPr lang="en-US" altLang="zh-CN" sz="1350" dirty="0"/>
              <a:t>Japan,</a:t>
            </a:r>
            <a:r>
              <a:rPr lang="zh-CN" altLang="en-US" sz="1350" dirty="0"/>
              <a:t> </a:t>
            </a:r>
            <a:r>
              <a:rPr lang="en-US" altLang="zh-CN" sz="1350" dirty="0"/>
              <a:t>Brazil:</a:t>
            </a:r>
            <a:r>
              <a:rPr lang="zh-CN" altLang="en-US" sz="1350" dirty="0"/>
              <a:t> </a:t>
            </a:r>
            <a:r>
              <a:rPr lang="en-US" altLang="zh-CN" sz="1350" i="1" dirty="0"/>
              <a:t>$Location,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$Country</a:t>
            </a:r>
            <a:r>
              <a:rPr lang="en-US" altLang="zh-CN" sz="1350" dirty="0"/>
              <a:t>;</a:t>
            </a:r>
            <a:r>
              <a:rPr lang="zh-CN" altLang="en-US" sz="1350" dirty="0"/>
              <a:t> </a:t>
            </a:r>
            <a:r>
              <a:rPr lang="en-US" altLang="zh-CN" sz="1350" dirty="0"/>
              <a:t>Princeton:</a:t>
            </a:r>
            <a:r>
              <a:rPr lang="zh-CN" altLang="en-US" sz="1350" dirty="0"/>
              <a:t> </a:t>
            </a:r>
            <a:r>
              <a:rPr lang="en-US" altLang="zh-CN" sz="1350" i="1" dirty="0"/>
              <a:t>$Organization,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$University</a:t>
            </a:r>
            <a:r>
              <a:rPr lang="en-US" altLang="zh-CN" sz="1350" dirty="0"/>
              <a:t>…</a:t>
            </a:r>
            <a:endParaRPr lang="zh-CN" altLang="en-US" sz="1350" dirty="0"/>
          </a:p>
          <a:p>
            <a:r>
              <a:rPr lang="en-US" altLang="zh-CN" sz="1500" dirty="0" err="1"/>
              <a:t>Biperpedia</a:t>
            </a:r>
            <a:r>
              <a:rPr lang="zh-CN" altLang="en-US" sz="1500" dirty="0"/>
              <a:t> </a:t>
            </a:r>
            <a:r>
              <a:rPr lang="en-US" altLang="zh-CN" sz="1500" dirty="0"/>
              <a:t>(VLDB’14):</a:t>
            </a:r>
            <a:r>
              <a:rPr lang="zh-CN" altLang="en-US" sz="1500" dirty="0"/>
              <a:t> </a:t>
            </a:r>
            <a:r>
              <a:rPr lang="en-US" altLang="zh-CN" sz="1500" b="1" dirty="0"/>
              <a:t>Attribute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Name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Extraction</a:t>
            </a:r>
            <a:r>
              <a:rPr lang="zh-CN" altLang="en-US" sz="1500" b="1" dirty="0"/>
              <a:t> </a:t>
            </a:r>
            <a:r>
              <a:rPr lang="en-US" altLang="zh-CN" sz="1500" dirty="0"/>
              <a:t>from</a:t>
            </a:r>
            <a:r>
              <a:rPr lang="zh-CN" altLang="en-US" sz="1500" dirty="0"/>
              <a:t> </a:t>
            </a:r>
            <a:r>
              <a:rPr lang="en-US" altLang="zh-CN" sz="1500" dirty="0"/>
              <a:t>query</a:t>
            </a:r>
            <a:r>
              <a:rPr lang="zh-CN" altLang="en-US" sz="1500" dirty="0"/>
              <a:t> </a:t>
            </a:r>
            <a:r>
              <a:rPr lang="en-US" altLang="zh-CN" sz="1500" dirty="0"/>
              <a:t>log</a:t>
            </a:r>
            <a:endParaRPr lang="zh-CN" altLang="en-US" sz="1500" dirty="0"/>
          </a:p>
          <a:p>
            <a:pPr lvl="1"/>
            <a:r>
              <a:rPr lang="en-US" altLang="zh-CN" sz="1500" dirty="0"/>
              <a:t>$Person:</a:t>
            </a:r>
            <a:r>
              <a:rPr lang="zh-CN" altLang="en-US" sz="1500" dirty="0"/>
              <a:t> </a:t>
            </a:r>
            <a:r>
              <a:rPr lang="en-US" altLang="zh-CN" sz="1500" dirty="0"/>
              <a:t>wife</a:t>
            </a:r>
            <a:r>
              <a:rPr lang="zh-CN" altLang="en-US" sz="1500" dirty="0"/>
              <a:t> </a:t>
            </a:r>
            <a:r>
              <a:rPr lang="en-US" altLang="zh-CN" sz="1500" dirty="0"/>
              <a:t>name,</a:t>
            </a:r>
            <a:r>
              <a:rPr lang="zh-CN" altLang="en-US" sz="1500" dirty="0"/>
              <a:t> </a:t>
            </a:r>
            <a:r>
              <a:rPr lang="en-US" altLang="zh-CN" sz="1500" dirty="0"/>
              <a:t>daughter</a:t>
            </a:r>
            <a:r>
              <a:rPr lang="zh-CN" altLang="en-US" sz="1500" dirty="0"/>
              <a:t> </a:t>
            </a:r>
            <a:r>
              <a:rPr lang="en-US" altLang="zh-CN" sz="1500" dirty="0"/>
              <a:t>name</a:t>
            </a:r>
            <a:endParaRPr lang="zh-CN" altLang="en-US" sz="1500" dirty="0"/>
          </a:p>
          <a:p>
            <a:pPr lvl="1"/>
            <a:r>
              <a:rPr lang="en-US" altLang="zh-CN" sz="1500" dirty="0"/>
              <a:t>$Country:</a:t>
            </a:r>
            <a:r>
              <a:rPr lang="zh-CN" altLang="en-US" sz="1500" dirty="0"/>
              <a:t> </a:t>
            </a:r>
            <a:r>
              <a:rPr lang="en-US" altLang="zh-CN" sz="1500" dirty="0" err="1"/>
              <a:t>asian</a:t>
            </a:r>
            <a:r>
              <a:rPr lang="zh-CN" altLang="en-US" sz="1500" dirty="0"/>
              <a:t> </a:t>
            </a:r>
            <a:r>
              <a:rPr lang="en-US" altLang="zh-CN" sz="1500" dirty="0"/>
              <a:t>population,</a:t>
            </a:r>
            <a:r>
              <a:rPr lang="zh-CN" altLang="en-US" sz="1500" dirty="0"/>
              <a:t> </a:t>
            </a:r>
            <a:r>
              <a:rPr lang="en-US" altLang="zh-CN" sz="1500" dirty="0"/>
              <a:t>female</a:t>
            </a:r>
            <a:r>
              <a:rPr lang="zh-CN" altLang="en-US" sz="1500" dirty="0"/>
              <a:t> </a:t>
            </a:r>
            <a:r>
              <a:rPr lang="en-US" altLang="zh-CN" sz="1500" dirty="0" err="1"/>
              <a:t>latino</a:t>
            </a:r>
            <a:r>
              <a:rPr lang="zh-CN" altLang="en-US" sz="1500" dirty="0"/>
              <a:t> </a:t>
            </a:r>
            <a:r>
              <a:rPr lang="en-US" altLang="zh-CN" sz="1500" dirty="0"/>
              <a:t>population</a:t>
            </a:r>
            <a:endParaRPr lang="zh-CN" altLang="en-US" sz="1500" dirty="0"/>
          </a:p>
          <a:p>
            <a:pPr lvl="1"/>
            <a:r>
              <a:rPr lang="en-US" altLang="zh-CN" sz="1500" dirty="0"/>
              <a:t>$University:</a:t>
            </a:r>
            <a:r>
              <a:rPr lang="zh-CN" altLang="en-US" sz="1500" dirty="0"/>
              <a:t> </a:t>
            </a:r>
            <a:r>
              <a:rPr lang="en-US" altLang="zh-CN" sz="1500" dirty="0"/>
              <a:t>economist</a:t>
            </a:r>
            <a:endParaRPr lang="zh-CN" altLang="en-US" sz="1500" dirty="0"/>
          </a:p>
          <a:p>
            <a:r>
              <a:rPr lang="en-US" altLang="zh-CN" sz="1500" dirty="0" err="1"/>
              <a:t>ReNoun</a:t>
            </a:r>
            <a:r>
              <a:rPr lang="zh-CN" altLang="en-US" sz="1500" dirty="0"/>
              <a:t> </a:t>
            </a:r>
            <a:r>
              <a:rPr lang="en-US" altLang="zh-CN" sz="1500" dirty="0"/>
              <a:t>(EMNLP’14):</a:t>
            </a:r>
            <a:r>
              <a:rPr lang="zh-CN" altLang="en-US" sz="1500" dirty="0"/>
              <a:t> </a:t>
            </a:r>
            <a:r>
              <a:rPr lang="en-US" altLang="zh-CN" sz="1500" b="1" dirty="0"/>
              <a:t>Fact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Extraction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for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Noun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Phrase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Attribute</a:t>
            </a:r>
            <a:endParaRPr lang="zh-CN" altLang="en-US" sz="1500" dirty="0"/>
          </a:p>
          <a:p>
            <a:pPr lvl="1"/>
            <a:r>
              <a:rPr lang="en-US" altLang="zh-CN" sz="1500" dirty="0"/>
              <a:t>(Obama,</a:t>
            </a:r>
            <a:r>
              <a:rPr lang="zh-CN" altLang="en-US" sz="1500" dirty="0"/>
              <a:t> </a:t>
            </a:r>
            <a:r>
              <a:rPr lang="en-US" altLang="zh-CN" sz="1500" dirty="0"/>
              <a:t>wife,</a:t>
            </a:r>
            <a:r>
              <a:rPr lang="zh-CN" altLang="en-US" sz="1500" dirty="0"/>
              <a:t> </a:t>
            </a:r>
            <a:r>
              <a:rPr lang="en-US" altLang="zh-CN" sz="1500" dirty="0"/>
              <a:t>Michelle</a:t>
            </a:r>
            <a:r>
              <a:rPr lang="zh-CN" altLang="en-US" sz="1500" dirty="0"/>
              <a:t> </a:t>
            </a:r>
            <a:r>
              <a:rPr lang="en-US" altLang="zh-CN" sz="1500" dirty="0"/>
              <a:t>Obama)</a:t>
            </a:r>
            <a:endParaRPr lang="zh-CN" altLang="en-US" sz="1500" dirty="0"/>
          </a:p>
          <a:p>
            <a:pPr lvl="1"/>
            <a:r>
              <a:rPr lang="en-US" altLang="zh-CN" sz="1500" dirty="0"/>
              <a:t>(Princeton,</a:t>
            </a:r>
            <a:r>
              <a:rPr lang="zh-CN" altLang="en-US" sz="1500" dirty="0"/>
              <a:t> </a:t>
            </a:r>
            <a:r>
              <a:rPr lang="en-US" altLang="zh-CN" sz="1500" dirty="0"/>
              <a:t>economist,</a:t>
            </a:r>
            <a:r>
              <a:rPr lang="zh-CN" altLang="en-US" sz="1500" dirty="0"/>
              <a:t> </a:t>
            </a:r>
            <a:r>
              <a:rPr lang="en-US" altLang="zh-CN" sz="1500" dirty="0"/>
              <a:t>Paul</a:t>
            </a:r>
            <a:r>
              <a:rPr lang="zh-CN" altLang="en-US" sz="1500" dirty="0"/>
              <a:t> </a:t>
            </a:r>
            <a:r>
              <a:rPr lang="en-US" altLang="zh-CN" sz="1500" dirty="0"/>
              <a:t>Krugman)</a:t>
            </a:r>
            <a:endParaRPr lang="zh-CN" alt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54" y="5339878"/>
            <a:ext cx="4693443" cy="9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4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Assumed that users are independent and identically 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(user-movie,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user-book,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etc.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6" y="2924437"/>
            <a:ext cx="3993365" cy="2702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16" y="2924437"/>
            <a:ext cx="3442447" cy="26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43" y="2510372"/>
            <a:ext cx="2869844" cy="2989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Google’s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Approaches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Attribute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Extraction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2" y="1562711"/>
            <a:ext cx="8101013" cy="4884980"/>
          </a:xfrm>
        </p:spPr>
        <p:txBody>
          <a:bodyPr>
            <a:noAutofit/>
          </a:bodyPr>
          <a:lstStyle/>
          <a:p>
            <a:r>
              <a:rPr lang="en-US" altLang="zh-CN" sz="1600" dirty="0"/>
              <a:t>Latte</a:t>
            </a:r>
            <a:r>
              <a:rPr lang="zh-CN" altLang="en-US" sz="1600" dirty="0"/>
              <a:t> </a:t>
            </a:r>
            <a:r>
              <a:rPr lang="en-US" altLang="zh-CN" sz="1600" dirty="0"/>
              <a:t>(WebDB’15</a:t>
            </a:r>
            <a:r>
              <a:rPr lang="zh-CN" altLang="en-US" sz="1600" dirty="0"/>
              <a:t> </a:t>
            </a:r>
            <a:r>
              <a:rPr lang="en-US" altLang="zh-CN" sz="1600" dirty="0"/>
              <a:t>Best</a:t>
            </a:r>
            <a:r>
              <a:rPr lang="zh-CN" altLang="en-US" sz="1600" dirty="0"/>
              <a:t> </a:t>
            </a:r>
            <a:r>
              <a:rPr lang="en-US" altLang="zh-CN" sz="1600" dirty="0"/>
              <a:t>Paper):</a:t>
            </a:r>
            <a:r>
              <a:rPr lang="zh-CN" altLang="en-US" sz="1600" dirty="0"/>
              <a:t> </a:t>
            </a:r>
            <a:r>
              <a:rPr lang="en-US" altLang="zh-CN" sz="1600" b="1" dirty="0"/>
              <a:t>Concept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(Type)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Hierarchy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attribute</a:t>
            </a:r>
            <a:r>
              <a:rPr lang="zh-CN" altLang="en-US" sz="1600" dirty="0"/>
              <a:t> </a:t>
            </a:r>
            <a:r>
              <a:rPr lang="en-US" altLang="zh-CN" sz="1600" dirty="0"/>
              <a:t>features</a:t>
            </a:r>
            <a:endParaRPr lang="zh-CN" altLang="en-US" sz="1600" dirty="0"/>
          </a:p>
          <a:p>
            <a:pPr lvl="1"/>
            <a:r>
              <a:rPr lang="en-US" altLang="zh-CN" sz="1600" dirty="0"/>
              <a:t>{country,</a:t>
            </a:r>
            <a:r>
              <a:rPr lang="zh-CN" altLang="en-US" sz="1600" dirty="0"/>
              <a:t> </a:t>
            </a:r>
            <a:r>
              <a:rPr lang="en-US" altLang="zh-CN" sz="1600" dirty="0"/>
              <a:t>address,</a:t>
            </a:r>
            <a:r>
              <a:rPr lang="zh-CN" altLang="en-US" sz="1600" dirty="0"/>
              <a:t> </a:t>
            </a:r>
            <a:r>
              <a:rPr lang="en-US" altLang="zh-CN" sz="1600" dirty="0"/>
              <a:t>zip</a:t>
            </a:r>
            <a:r>
              <a:rPr lang="zh-CN" altLang="en-US" sz="1600" dirty="0"/>
              <a:t> </a:t>
            </a:r>
            <a:r>
              <a:rPr lang="en-US" altLang="zh-CN" sz="1600" dirty="0"/>
              <a:t>code}:</a:t>
            </a:r>
            <a:r>
              <a:rPr lang="zh-CN" altLang="en-US" sz="1600" dirty="0"/>
              <a:t> </a:t>
            </a:r>
            <a:r>
              <a:rPr lang="en-US" altLang="zh-CN" sz="1600" dirty="0"/>
              <a:t>$University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$Location</a:t>
            </a:r>
            <a:r>
              <a:rPr lang="zh-CN" altLang="en-US" sz="1600" dirty="0"/>
              <a:t> </a:t>
            </a:r>
            <a:r>
              <a:rPr lang="en-US" altLang="zh-CN" sz="1600" dirty="0"/>
              <a:t>(super)</a:t>
            </a:r>
            <a:endParaRPr lang="zh-CN" altLang="en-US" sz="1600" dirty="0"/>
          </a:p>
          <a:p>
            <a:pPr lvl="1"/>
            <a:r>
              <a:rPr lang="en-US" altLang="zh-CN" sz="1600" dirty="0"/>
              <a:t>{online</a:t>
            </a:r>
            <a:r>
              <a:rPr lang="zh-CN" altLang="en-US" sz="1600" dirty="0"/>
              <a:t> </a:t>
            </a:r>
            <a:r>
              <a:rPr lang="en-US" altLang="zh-CN" sz="1600" dirty="0"/>
              <a:t>payment,</a:t>
            </a:r>
            <a:r>
              <a:rPr lang="zh-CN" altLang="en-US" sz="1600" dirty="0"/>
              <a:t> </a:t>
            </a:r>
            <a:r>
              <a:rPr lang="en-US" altLang="zh-CN" sz="1600" dirty="0"/>
              <a:t>non</a:t>
            </a:r>
            <a:r>
              <a:rPr lang="zh-CN" altLang="en-US" sz="1600" dirty="0"/>
              <a:t> </a:t>
            </a:r>
            <a:r>
              <a:rPr lang="en-US" altLang="zh-CN" sz="1600" dirty="0"/>
              <a:t>profit,</a:t>
            </a:r>
            <a:r>
              <a:rPr lang="zh-CN" altLang="en-US" sz="1600" dirty="0"/>
              <a:t> </a:t>
            </a:r>
            <a:r>
              <a:rPr lang="en-US" altLang="zh-CN" sz="1600" dirty="0"/>
              <a:t>tax</a:t>
            </a:r>
            <a:r>
              <a:rPr lang="zh-CN" altLang="en-US" sz="1600" dirty="0"/>
              <a:t> </a:t>
            </a:r>
            <a:r>
              <a:rPr lang="en-US" altLang="zh-CN" sz="1600" dirty="0"/>
              <a:t>return}:</a:t>
            </a:r>
            <a:r>
              <a:rPr lang="zh-CN" altLang="en-US" sz="1600" dirty="0"/>
              <a:t> </a:t>
            </a:r>
            <a:r>
              <a:rPr lang="en-US" altLang="zh-CN" sz="1600" dirty="0"/>
              <a:t>$University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$Organization</a:t>
            </a:r>
            <a:r>
              <a:rPr lang="zh-CN" altLang="en-US" sz="1600" dirty="0"/>
              <a:t> </a:t>
            </a:r>
            <a:r>
              <a:rPr lang="en-US" altLang="zh-CN" sz="1600" dirty="0"/>
              <a:t>(super)</a:t>
            </a:r>
            <a:endParaRPr lang="zh-CN" altLang="en-US" sz="1600" dirty="0"/>
          </a:p>
          <a:p>
            <a:pPr lvl="1"/>
            <a:r>
              <a:rPr lang="en-US" altLang="zh-CN" sz="1600" dirty="0"/>
              <a:t>{daughter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wife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age}:</a:t>
            </a:r>
            <a:r>
              <a:rPr lang="zh-CN" altLang="en-US" sz="1600" dirty="0"/>
              <a:t> </a:t>
            </a:r>
            <a:r>
              <a:rPr lang="en-US" altLang="zh-CN" sz="1600" dirty="0"/>
              <a:t>$President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$Person</a:t>
            </a:r>
            <a:r>
              <a:rPr lang="zh-CN" altLang="en-US" sz="1600" dirty="0"/>
              <a:t> </a:t>
            </a:r>
            <a:r>
              <a:rPr lang="en-US" altLang="zh-CN" sz="1600" dirty="0"/>
              <a:t>(super</a:t>
            </a:r>
            <a:r>
              <a:rPr lang="en-US" altLang="zh-CN" sz="1600" dirty="0" smtClean="0"/>
              <a:t>)</a:t>
            </a:r>
            <a:endParaRPr lang="zh-CN" altLang="en-US" sz="1600" dirty="0" smtClean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marL="457200" lvl="1" indent="0">
              <a:buNone/>
            </a:pPr>
            <a:endParaRPr lang="zh-CN" altLang="en-US" sz="1600" dirty="0"/>
          </a:p>
          <a:p>
            <a:endParaRPr lang="zh-CN" altLang="en-US" sz="1600" dirty="0" smtClean="0"/>
          </a:p>
          <a:p>
            <a:r>
              <a:rPr lang="en-US" altLang="zh-CN" sz="1600" dirty="0" smtClean="0"/>
              <a:t>ARI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(WWW’16):</a:t>
            </a:r>
            <a:r>
              <a:rPr lang="zh-CN" altLang="en-US" sz="1600" dirty="0"/>
              <a:t> </a:t>
            </a:r>
            <a:r>
              <a:rPr lang="en-US" altLang="zh-CN" sz="1600" b="1" dirty="0"/>
              <a:t>Attribute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Name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Structure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rule-based</a:t>
            </a:r>
            <a:r>
              <a:rPr lang="zh-CN" altLang="en-US" sz="1600" dirty="0"/>
              <a:t> </a:t>
            </a:r>
            <a:r>
              <a:rPr lang="en-US" altLang="zh-CN" sz="1600" dirty="0"/>
              <a:t>grammar</a:t>
            </a:r>
            <a:endParaRPr lang="zh-CN" altLang="en-US" sz="1600" dirty="0"/>
          </a:p>
          <a:p>
            <a:pPr lvl="1"/>
            <a:r>
              <a:rPr lang="en-US" altLang="zh-CN" sz="1600" dirty="0"/>
              <a:t>Long-tail</a:t>
            </a:r>
            <a:r>
              <a:rPr lang="zh-CN" altLang="en-US" sz="1600" dirty="0"/>
              <a:t> </a:t>
            </a:r>
            <a:r>
              <a:rPr lang="en-US" altLang="zh-CN" sz="1600" dirty="0"/>
              <a:t>distribution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attribute</a:t>
            </a:r>
            <a:r>
              <a:rPr lang="zh-CN" altLang="en-US" sz="1600" dirty="0"/>
              <a:t> </a:t>
            </a:r>
            <a:r>
              <a:rPr lang="en-US" altLang="zh-CN" sz="1600" dirty="0"/>
              <a:t>names</a:t>
            </a:r>
            <a:endParaRPr lang="zh-CN" altLang="en-US" sz="1600" dirty="0"/>
          </a:p>
          <a:p>
            <a:pPr lvl="1"/>
            <a:r>
              <a:rPr lang="en-US" altLang="zh-CN" sz="1600" dirty="0"/>
              <a:t>$Person:</a:t>
            </a:r>
            <a:r>
              <a:rPr lang="zh-CN" altLang="en-US" sz="1600" dirty="0"/>
              <a:t> </a:t>
            </a:r>
            <a:r>
              <a:rPr lang="en-US" altLang="zh-CN" sz="1600" dirty="0"/>
              <a:t>$</a:t>
            </a:r>
            <a:r>
              <a:rPr lang="en-US" altLang="zh-CN" sz="1600" dirty="0" err="1"/>
              <a:t>FamilyMember</a:t>
            </a:r>
            <a:r>
              <a:rPr lang="zh-CN" altLang="en-US" sz="1600" dirty="0"/>
              <a:t> </a:t>
            </a:r>
            <a:r>
              <a:rPr lang="en-US" altLang="zh-CN" sz="1600" dirty="0"/>
              <a:t>(name)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daughter,</a:t>
            </a:r>
            <a:r>
              <a:rPr lang="zh-CN" altLang="en-US" sz="1600" dirty="0"/>
              <a:t> </a:t>
            </a:r>
            <a:r>
              <a:rPr lang="en-US" altLang="zh-CN" sz="1600" dirty="0"/>
              <a:t>wife,</a:t>
            </a:r>
            <a:r>
              <a:rPr lang="zh-CN" altLang="en-US" sz="1600" dirty="0"/>
              <a:t> </a:t>
            </a:r>
            <a:r>
              <a:rPr lang="en-US" altLang="zh-CN" sz="1600" dirty="0"/>
              <a:t>mother,</a:t>
            </a:r>
            <a:r>
              <a:rPr lang="zh-CN" altLang="en-US" sz="1600" dirty="0"/>
              <a:t> </a:t>
            </a:r>
            <a:r>
              <a:rPr lang="en-US" altLang="zh-CN" sz="1600" dirty="0"/>
              <a:t>daughter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wife</a:t>
            </a:r>
            <a:r>
              <a:rPr lang="zh-CN" altLang="en-US" sz="1600" dirty="0"/>
              <a:t> </a:t>
            </a:r>
            <a:r>
              <a:rPr lang="en-US" altLang="zh-CN" sz="1600" dirty="0"/>
              <a:t>name</a:t>
            </a:r>
            <a:endParaRPr lang="zh-CN" altLang="en-US" sz="1600" dirty="0"/>
          </a:p>
          <a:p>
            <a:pPr lvl="1"/>
            <a:r>
              <a:rPr lang="en-US" altLang="zh-CN" sz="1600" dirty="0"/>
              <a:t>$Country:</a:t>
            </a:r>
            <a:r>
              <a:rPr lang="zh-CN" altLang="en-US" sz="1600" dirty="0"/>
              <a:t> </a:t>
            </a:r>
            <a:r>
              <a:rPr lang="en-US" altLang="zh-CN" sz="1600" dirty="0"/>
              <a:t>($Gender)</a:t>
            </a:r>
            <a:r>
              <a:rPr lang="zh-CN" altLang="en-US" sz="1600" dirty="0"/>
              <a:t> </a:t>
            </a:r>
            <a:r>
              <a:rPr lang="en-US" altLang="zh-CN" sz="1600" dirty="0"/>
              <a:t>($Ethnicity)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 err="1"/>
              <a:t>asian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population,</a:t>
            </a:r>
            <a:r>
              <a:rPr lang="zh-CN" altLang="en-US" sz="1600" dirty="0"/>
              <a:t> </a:t>
            </a:r>
            <a:r>
              <a:rPr lang="en-US" altLang="zh-CN" sz="1600" dirty="0"/>
              <a:t>female</a:t>
            </a:r>
            <a:r>
              <a:rPr lang="zh-CN" altLang="en-US" sz="1600" dirty="0"/>
              <a:t> </a:t>
            </a:r>
            <a:r>
              <a:rPr lang="en-US" altLang="zh-CN" sz="1600" dirty="0" err="1"/>
              <a:t>latino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</a:t>
            </a:r>
            <a:endParaRPr lang="zh-CN" alt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" y="3159688"/>
            <a:ext cx="2298735" cy="1535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13" y="3427352"/>
            <a:ext cx="3879056" cy="10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3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7" y="2663915"/>
            <a:ext cx="2743200" cy="19702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86478" y="415751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54376" y="445297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05732" y="501173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577332" y="597655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5445" y="409694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34332" y="551935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891532" y="597655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>
            <a:endCxn id="31" idx="6"/>
          </p:cNvCxnSpPr>
          <p:nvPr/>
        </p:nvCxnSpPr>
        <p:spPr>
          <a:xfrm flipH="1" flipV="1">
            <a:off x="2643678" y="438611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62932" y="468157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24577" y="484321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81777" y="491017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67577" y="484321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 rot="1899239">
            <a:off x="1743594" y="5118984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8650" y="5904399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5230281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3464298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4176969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4311576" y="3762850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11576" y="4634169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1576" y="4681570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90292" y="2972344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559862" y="354792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52981" y="4310919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52981" y="5224719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90384" y="3673163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58510" y="1562712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flipH="1">
            <a:off x="5599552" y="1940333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5400000" flipV="1">
            <a:off x="2158342" y="2554269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76896" y="26551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1880" y="2284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8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172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03050" y="4516928"/>
            <a:ext cx="1661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Geo-tagged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1387" y="4884887"/>
            <a:ext cx="393715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20:03:09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@</a:t>
            </a:r>
            <a:r>
              <a:rPr lang="en-US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ebekahwsm</a:t>
            </a:r>
            <a:endParaRPr lang="zh-CN" altLang="en-US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this better be the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best halftime show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ever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in the history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of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halftimes shows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. ever.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SuperBowl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259962" y="440322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Hashtag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188737" y="3890753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@User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91634" y="376477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Author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7375341" y="4245851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Cited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paper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8038599" y="3545268"/>
            <a:ext cx="762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Venue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482450" y="4871505"/>
            <a:ext cx="4318152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Melville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W.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Gryc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Lawrence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Sentiment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analysis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blogs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combining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lexical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knowledge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classification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”,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’09.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Refs: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p81623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p84395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173</a:t>
            </a:fld>
            <a:endParaRPr lang="en-US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63713" y="4647032"/>
            <a:ext cx="8593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How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represent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summarize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multi-contextual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behaviors?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set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values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dimensions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one-guaranteed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empty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multi-values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58" name="Cube 57"/>
          <p:cNvSpPr/>
          <p:nvPr/>
        </p:nvSpPr>
        <p:spPr>
          <a:xfrm>
            <a:off x="2138868" y="5354918"/>
            <a:ext cx="1216152" cy="121615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085026" y="6500661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6200000">
            <a:off x="1434509" y="5922559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1" name="Rectangle 60"/>
          <p:cNvSpPr/>
          <p:nvPr/>
        </p:nvSpPr>
        <p:spPr>
          <a:xfrm rot="18847541">
            <a:off x="2979313" y="6215560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phrase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9938" y="527269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✔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87354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402218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Cube 63"/>
          <p:cNvSpPr/>
          <p:nvPr/>
        </p:nvSpPr>
        <p:spPr>
          <a:xfrm>
            <a:off x="2384039" y="5782903"/>
            <a:ext cx="377517" cy="213634"/>
          </a:xfrm>
          <a:prstGeom prst="cub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61973" y="5288651"/>
            <a:ext cx="1571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ummary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(dense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block)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552125" y="5565044"/>
            <a:ext cx="815910" cy="230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6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815"/>
            <a:ext cx="9144000" cy="5512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“Tartan”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CMU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528064"/>
            <a:ext cx="2058004" cy="525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1528064"/>
            <a:ext cx="6122805" cy="1227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5" y="4559300"/>
            <a:ext cx="2220790" cy="2220790"/>
          </a:xfrm>
          <a:prstGeom prst="rect">
            <a:avLst/>
          </a:prstGeom>
        </p:spPr>
      </p:pic>
      <p:pic>
        <p:nvPicPr>
          <p:cNvPr id="6" name="Picture 5" descr="C:\Users\meng\Desktop\cm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96" y="2896455"/>
            <a:ext cx="5027127" cy="3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2824373"/>
            <a:ext cx="2077206" cy="1661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00" y="2824373"/>
            <a:ext cx="663727" cy="6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MDL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Maximize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number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Tartan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983486"/>
            <a:ext cx="5486400" cy="62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4368"/>
            <a:ext cx="5687550" cy="34289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33" y="3197183"/>
            <a:ext cx="2012301" cy="3154680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>
            <a:spLocks/>
          </p:cNvSpPr>
          <p:nvPr/>
        </p:nvSpPr>
        <p:spPr>
          <a:xfrm rot="17288543">
            <a:off x="1816247" y="2734092"/>
            <a:ext cx="822960" cy="23258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>
            <a:spLocks/>
          </p:cNvSpPr>
          <p:nvPr/>
        </p:nvSpPr>
        <p:spPr>
          <a:xfrm rot="15134860">
            <a:off x="2595865" y="2599329"/>
            <a:ext cx="54864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6" y="4727518"/>
            <a:ext cx="5717594" cy="379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6" y="5212193"/>
            <a:ext cx="5717594" cy="497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7" y="3801441"/>
            <a:ext cx="5717593" cy="833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575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480008"/>
            <a:ext cx="7315200" cy="1207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687944"/>
            <a:ext cx="7315200" cy="1101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0372" y="17342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210334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602517"/>
            <a:ext cx="7315200" cy="678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388165"/>
            <a:ext cx="7315200" cy="48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70010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2" y="4830799"/>
            <a:ext cx="7315200" cy="6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11C9A"/>
                </a:solidFill>
              </a:rPr>
              <a:t>Content-based</a:t>
            </a:r>
            <a:r>
              <a:rPr lang="en-US" dirty="0" smtClean="0"/>
              <a:t> recommender (e.g., TF</a:t>
            </a:r>
            <a:r>
              <a:rPr lang="en-US" altLang="zh-CN" dirty="0" smtClean="0"/>
              <a:t>-</a:t>
            </a:r>
            <a:r>
              <a:rPr lang="en-US" dirty="0" smtClean="0"/>
              <a:t>IDF)</a:t>
            </a:r>
          </a:p>
          <a:p>
            <a:pPr lvl="1"/>
            <a:r>
              <a:rPr lang="en-US" dirty="0" smtClean="0"/>
              <a:t>For textual information (e.g., news, documents)</a:t>
            </a:r>
          </a:p>
          <a:p>
            <a:pPr lvl="1"/>
            <a:r>
              <a:rPr lang="en-US" i="1" dirty="0" smtClean="0"/>
              <a:t>Limitation: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limited content analysis, over-specialization</a:t>
            </a:r>
          </a:p>
          <a:p>
            <a:r>
              <a:rPr lang="en-US" dirty="0" smtClean="0">
                <a:solidFill>
                  <a:srgbClr val="011C9A"/>
                </a:solidFill>
              </a:rPr>
              <a:t>Collaborative filtering </a:t>
            </a:r>
            <a:r>
              <a:rPr lang="en-US" dirty="0" smtClean="0"/>
              <a:t>based recommender</a:t>
            </a:r>
          </a:p>
          <a:p>
            <a:pPr lvl="1"/>
            <a:r>
              <a:rPr lang="en-US" dirty="0" smtClean="0"/>
              <a:t>Memory-based CF (e.g., PCC, similarity)</a:t>
            </a:r>
          </a:p>
          <a:p>
            <a:pPr lvl="1"/>
            <a:r>
              <a:rPr lang="en-US" dirty="0" smtClean="0"/>
              <a:t>Model-based CF (e.g., factorization based)</a:t>
            </a:r>
          </a:p>
          <a:p>
            <a:pPr lvl="1"/>
            <a:r>
              <a:rPr lang="en-US" i="1" dirty="0" smtClean="0"/>
              <a:t>Limitation: </a:t>
            </a:r>
            <a:r>
              <a:rPr lang="en-US" dirty="0" smtClean="0">
                <a:solidFill>
                  <a:srgbClr val="FF0000"/>
                </a:solidFill>
              </a:rPr>
              <a:t>data </a:t>
            </a:r>
            <a:r>
              <a:rPr lang="en-US" dirty="0" err="1" smtClean="0">
                <a:solidFill>
                  <a:srgbClr val="FF0000"/>
                </a:solidFill>
              </a:rPr>
              <a:t>sparsity</a:t>
            </a:r>
            <a:r>
              <a:rPr lang="en-US" dirty="0" smtClean="0">
                <a:solidFill>
                  <a:srgbClr val="FF0000"/>
                </a:solidFill>
              </a:rPr>
              <a:t>, cold-start problem</a:t>
            </a:r>
          </a:p>
          <a:p>
            <a:r>
              <a:rPr lang="en-US" dirty="0" smtClean="0">
                <a:solidFill>
                  <a:srgbClr val="011C9A"/>
                </a:solidFill>
              </a:rPr>
              <a:t>Hybrid</a:t>
            </a:r>
            <a:r>
              <a:rPr lang="en-US" dirty="0" smtClean="0"/>
              <a:t> recommender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4650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Tang et al.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Social Recommendation: A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eview.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Social Network Analysis and Mining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2013. Springer.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1878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4604409"/>
            <a:ext cx="7315200" cy="597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5356439"/>
            <a:ext cx="7315200" cy="5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5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70603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6068229"/>
            <a:ext cx="6684579" cy="616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6" y="5503891"/>
            <a:ext cx="6684579" cy="562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7" y="4847777"/>
            <a:ext cx="6684579" cy="63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4299363"/>
            <a:ext cx="5013434" cy="6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Greedy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Optimum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1424686"/>
            <a:ext cx="5607698" cy="47255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61" y="4953884"/>
            <a:ext cx="3431315" cy="2831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32189" y="4377251"/>
            <a:ext cx="2476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r>
              <a:rPr lang="zh-CN" alt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complexity: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DM/ML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DBLP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905"/>
            <a:ext cx="9132114" cy="39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Event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Bowl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tweets</a:t>
            </a:r>
            <a:endParaRPr lang="en-US" sz="2400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8090"/>
            <a:ext cx="7886700" cy="44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Structuring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heterogeneous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networks</a:t>
            </a:r>
            <a:endParaRPr lang="zh-CN" altLang="en-US" sz="2400" dirty="0" smtClean="0"/>
          </a:p>
          <a:p>
            <a:r>
              <a:rPr lang="en-US" altLang="zh-CN" sz="2400" b="1" dirty="0"/>
              <a:t>Observations,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Representations,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Models</a:t>
            </a:r>
            <a:endParaRPr lang="zh-CN" altLang="en-US" sz="2400" b="1" dirty="0"/>
          </a:p>
          <a:p>
            <a:pPr lvl="1"/>
            <a:r>
              <a:rPr lang="en-US" altLang="zh-CN" b="1" dirty="0" err="1" smtClean="0"/>
              <a:t>ToPMine</a:t>
            </a:r>
            <a:r>
              <a:rPr lang="en-US" altLang="zh-CN" b="1" dirty="0" smtClean="0"/>
              <a:t>/</a:t>
            </a:r>
            <a:r>
              <a:rPr lang="en-US" altLang="zh-CN" b="1" dirty="0" err="1" smtClean="0"/>
              <a:t>SegPhrase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Quality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ClusType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recognition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typing</a:t>
            </a:r>
            <a:endParaRPr lang="zh-CN" altLang="en-US" dirty="0"/>
          </a:p>
          <a:p>
            <a:pPr lvl="1"/>
            <a:r>
              <a:rPr lang="en-US" altLang="zh-CN" b="1" dirty="0" err="1" smtClean="0"/>
              <a:t>MetaPAD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automatic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attributed</a:t>
            </a:r>
            <a:r>
              <a:rPr lang="zh-CN" altLang="en-US" dirty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construction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Integrating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techniques</a:t>
            </a:r>
            <a:endParaRPr lang="zh-CN" altLang="en-US" dirty="0" smtClean="0"/>
          </a:p>
          <a:p>
            <a:pPr lvl="2"/>
            <a:r>
              <a:rPr lang="en-US" altLang="zh-CN" b="1" dirty="0" smtClean="0"/>
              <a:t>Meta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Pattern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/>
          </a:p>
          <a:p>
            <a:r>
              <a:rPr lang="en-US" altLang="zh-CN" sz="2400" dirty="0" smtClean="0"/>
              <a:t>Integrating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endParaRPr lang="zh-CN" altLang="en-US" sz="2400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CatchTartan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multicontextual</a:t>
            </a:r>
            <a:r>
              <a:rPr lang="en-US" altLang="zh-CN" dirty="0" smtClean="0"/>
              <a:t>.</a:t>
            </a:r>
            <a:r>
              <a:rPr lang="en-US" altLang="zh-CN" dirty="0"/>
              <a:t> Tensor</a:t>
            </a:r>
            <a:r>
              <a:rPr lang="zh-CN" altLang="en-US" dirty="0"/>
              <a:t> </a:t>
            </a:r>
            <a:r>
              <a:rPr lang="en-US" altLang="zh-CN" dirty="0"/>
              <a:t>fails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Conclusion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186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Data-Driven</a:t>
            </a:r>
            <a:r>
              <a:rPr lang="zh-CN" altLang="en-US" dirty="0"/>
              <a:t> </a:t>
            </a:r>
            <a:r>
              <a:rPr lang="en-US" altLang="zh-CN" dirty="0"/>
              <a:t>Behavioral</a:t>
            </a:r>
            <a:r>
              <a:rPr lang="zh-CN" altLang="en-US" dirty="0"/>
              <a:t> </a:t>
            </a:r>
            <a:r>
              <a:rPr lang="en-US" altLang="zh-CN" dirty="0" smtClean="0"/>
              <a:t>Analytics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22156" y="1059751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5042" y="1059751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712436" y="1527999"/>
            <a:ext cx="2743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Observation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712436" y="2164588"/>
            <a:ext cx="274320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Representation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12436" y="2801177"/>
            <a:ext cx="2743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Models/Algorithms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80" y="1527999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80" y="2164588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80" y="2801177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45" y="2164588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28" y="2801177"/>
            <a:ext cx="467233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45" y="1527999"/>
            <a:ext cx="457200" cy="457200"/>
          </a:xfrm>
          <a:prstGeom prst="rect">
            <a:avLst/>
          </a:prstGeom>
        </p:spPr>
      </p:pic>
      <p:sp>
        <p:nvSpPr>
          <p:cNvPr id="18" name="Right Arrow 17"/>
          <p:cNvSpPr>
            <a:spLocks/>
          </p:cNvSpPr>
          <p:nvPr/>
        </p:nvSpPr>
        <p:spPr>
          <a:xfrm rot="10800000">
            <a:off x="7364540" y="2278888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>
            <a:spLocks/>
          </p:cNvSpPr>
          <p:nvPr/>
        </p:nvSpPr>
        <p:spPr>
          <a:xfrm rot="12740329">
            <a:off x="7367820" y="1928471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>
            <a:spLocks/>
          </p:cNvSpPr>
          <p:nvPr/>
        </p:nvSpPr>
        <p:spPr>
          <a:xfrm rot="8688427">
            <a:off x="7388631" y="2598857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>
            <a:spLocks/>
          </p:cNvSpPr>
          <p:nvPr/>
        </p:nvSpPr>
        <p:spPr>
          <a:xfrm rot="5400000">
            <a:off x="2011072" y="1895951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>
            <a:spLocks/>
          </p:cNvSpPr>
          <p:nvPr/>
        </p:nvSpPr>
        <p:spPr>
          <a:xfrm rot="5400000">
            <a:off x="2011072" y="2532469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40" y="2048764"/>
            <a:ext cx="688848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3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/>
              <a:t>Behavioral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Mining</a:t>
            </a:r>
            <a:r>
              <a:rPr lang="zh-CN" altLang="en-US" sz="2400" dirty="0"/>
              <a:t> </a:t>
            </a:r>
            <a:r>
              <a:rPr lang="en-US" altLang="zh-CN" sz="2400" b="1" dirty="0"/>
              <a:t>behavior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networks</a:t>
            </a:r>
            <a:r>
              <a:rPr lang="zh-CN" altLang="en-US" sz="2400" b="1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b="1" dirty="0"/>
              <a:t>social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spatiotemporal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contexts</a:t>
            </a:r>
            <a:r>
              <a:rPr lang="zh-CN" altLang="en-US" sz="2400" b="1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support</a:t>
            </a:r>
            <a:r>
              <a:rPr lang="zh-CN" altLang="en-US" sz="2400" dirty="0"/>
              <a:t> </a:t>
            </a:r>
            <a:r>
              <a:rPr lang="en-US" altLang="zh-CN" sz="2400" dirty="0"/>
              <a:t>intelligent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trustworthy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endParaRPr lang="zh-CN" altLang="en-US" sz="2400" dirty="0"/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behavior</a:t>
            </a:r>
            <a:r>
              <a:rPr lang="zh-CN" altLang="en-US" b="1" dirty="0"/>
              <a:t> </a:t>
            </a:r>
            <a:r>
              <a:rPr lang="en-US" altLang="zh-CN" b="1" dirty="0"/>
              <a:t>prediction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recommendation</a:t>
            </a:r>
            <a:endParaRPr lang="zh-CN" altLang="en-US" b="1" dirty="0"/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suspicious</a:t>
            </a:r>
            <a:r>
              <a:rPr lang="zh-CN" altLang="en-US" b="1" dirty="0"/>
              <a:t> </a:t>
            </a:r>
            <a:r>
              <a:rPr lang="en-US" altLang="zh-CN" b="1" dirty="0"/>
              <a:t>behavior</a:t>
            </a:r>
            <a:r>
              <a:rPr lang="zh-CN" altLang="en-US" b="1" dirty="0"/>
              <a:t> </a:t>
            </a:r>
            <a:r>
              <a:rPr lang="en-US" altLang="zh-CN" b="1" dirty="0"/>
              <a:t>detection</a:t>
            </a:r>
            <a:endParaRPr lang="zh-CN" altLang="en-US" b="1" dirty="0"/>
          </a:p>
          <a:p>
            <a:r>
              <a:rPr lang="en-US" altLang="zh-CN" sz="2400" dirty="0"/>
              <a:t>Structuring</a:t>
            </a:r>
            <a:r>
              <a:rPr lang="zh-CN" altLang="en-US" sz="2400" dirty="0"/>
              <a:t> </a:t>
            </a:r>
            <a:r>
              <a:rPr lang="en-US" altLang="zh-CN" sz="2400" dirty="0"/>
              <a:t>behavioral</a:t>
            </a:r>
            <a:r>
              <a:rPr lang="zh-CN" altLang="en-US" sz="2400" dirty="0"/>
              <a:t> </a:t>
            </a:r>
            <a:r>
              <a:rPr lang="en-US" altLang="zh-CN" sz="2400" dirty="0"/>
              <a:t>content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integrating</a:t>
            </a:r>
            <a:r>
              <a:rPr lang="zh-CN" altLang="en-US" sz="2400" dirty="0"/>
              <a:t> </a:t>
            </a:r>
            <a:r>
              <a:rPr lang="en-US" altLang="zh-CN" sz="2400" dirty="0"/>
              <a:t>behavioral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b="1" dirty="0"/>
              <a:t>information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networks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187</a:t>
            </a:fld>
            <a:endParaRPr lang="en-US"/>
          </a:p>
        </p:txBody>
      </p:sp>
      <p:sp>
        <p:nvSpPr>
          <p:cNvPr id="21" name="Bevel 20"/>
          <p:cNvSpPr/>
          <p:nvPr/>
        </p:nvSpPr>
        <p:spPr>
          <a:xfrm>
            <a:off x="4074006" y="3854009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Bevel 21"/>
          <p:cNvSpPr/>
          <p:nvPr/>
        </p:nvSpPr>
        <p:spPr>
          <a:xfrm rot="5400000">
            <a:off x="6337659" y="5466169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Bevel 22"/>
          <p:cNvSpPr/>
          <p:nvPr/>
        </p:nvSpPr>
        <p:spPr>
          <a:xfrm>
            <a:off x="3922584" y="4461687"/>
            <a:ext cx="2225681" cy="582514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Bevel 23"/>
          <p:cNvSpPr/>
          <p:nvPr/>
        </p:nvSpPr>
        <p:spPr>
          <a:xfrm rot="5400000">
            <a:off x="5265566" y="5116651"/>
            <a:ext cx="2594478" cy="62157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Bevel 24"/>
          <p:cNvSpPr/>
          <p:nvPr/>
        </p:nvSpPr>
        <p:spPr>
          <a:xfrm>
            <a:off x="1371215" y="4904517"/>
            <a:ext cx="2225681" cy="583571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Bevel 25"/>
          <p:cNvSpPr/>
          <p:nvPr/>
        </p:nvSpPr>
        <p:spPr>
          <a:xfrm>
            <a:off x="1371215" y="6045227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Bevel 26"/>
          <p:cNvSpPr/>
          <p:nvPr/>
        </p:nvSpPr>
        <p:spPr>
          <a:xfrm>
            <a:off x="1371215" y="5563529"/>
            <a:ext cx="2225681" cy="41094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804115" y="5542638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9" name="Elbow Connector 28"/>
          <p:cNvCxnSpPr/>
          <p:nvPr/>
        </p:nvCxnSpPr>
        <p:spPr>
          <a:xfrm rot="10800000">
            <a:off x="3556963" y="5196304"/>
            <a:ext cx="1247153" cy="57493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0800000" flipV="1">
            <a:off x="3557511" y="5771237"/>
            <a:ext cx="1246605" cy="561773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596896" y="5769003"/>
            <a:ext cx="1207219" cy="223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3" idx="3"/>
            <a:endCxn id="28" idx="0"/>
          </p:cNvCxnSpPr>
          <p:nvPr/>
        </p:nvCxnSpPr>
        <p:spPr>
          <a:xfrm flipH="1">
            <a:off x="5032715" y="5004340"/>
            <a:ext cx="2710" cy="538298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23" idx="7"/>
          </p:cNvCxnSpPr>
          <p:nvPr/>
        </p:nvCxnSpPr>
        <p:spPr>
          <a:xfrm>
            <a:off x="5032715" y="4252990"/>
            <a:ext cx="2710" cy="248558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261315" y="5766104"/>
            <a:ext cx="990705" cy="5134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5" idx="3"/>
          </p:cNvCxnSpPr>
          <p:nvPr/>
        </p:nvCxnSpPr>
        <p:spPr>
          <a:xfrm flipH="1">
            <a:off x="6831057" y="5766103"/>
            <a:ext cx="366129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evel 35"/>
          <p:cNvSpPr/>
          <p:nvPr/>
        </p:nvSpPr>
        <p:spPr>
          <a:xfrm>
            <a:off x="1059077" y="4130196"/>
            <a:ext cx="2825856" cy="2680269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1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928"/>
            <a:ext cx="9144000" cy="5529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Blei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Jordan.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“Latent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dirichlet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JMLR,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Herlocker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Konstan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Terveen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Riedl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“Evaluating collaborative filtering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Volinsky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techniques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recommender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“Factorization meets the neighborhood: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multifaceted collaborative filtering </a:t>
            </a:r>
            <a:r>
              <a:rPr lang="en-US" altLang="zh-CN" sz="2000" dirty="0" smtClean="0"/>
              <a:t>model.”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“Collaborative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filtering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temporal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2010.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Balabanovic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Shoham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AB: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ontent-based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collaborative </a:t>
            </a:r>
            <a:r>
              <a:rPr lang="en-US" altLang="zh-CN" sz="2000" dirty="0"/>
              <a:t>r</a:t>
            </a:r>
            <a:r>
              <a:rPr lang="en-US" altLang="zh-CN" sz="2000" dirty="0" smtClean="0"/>
              <a:t>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1997.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Eigenrank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ranking-oriented approach to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“Probabilistic latent preference analysis for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CIKM,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9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Matrix Factorization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(MF) 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Low-rank MF on the user-item rating </a:t>
            </a:r>
            <a:r>
              <a:rPr lang="en-US" sz="2800" dirty="0"/>
              <a:t>matrix </a:t>
            </a:r>
            <a:r>
              <a:rPr lang="en-US" sz="2800" b="1" i="1" dirty="0" smtClean="0"/>
              <a:t>R</a:t>
            </a:r>
            <a:endParaRPr lang="en-US" sz="2800" dirty="0" smtClean="0"/>
          </a:p>
          <a:p>
            <a:r>
              <a:rPr lang="en-US" sz="2800" dirty="0" smtClean="0"/>
              <a:t>User preference vector </a:t>
            </a:r>
            <a:r>
              <a:rPr lang="en-US" sz="2800" b="1" i="1" dirty="0" smtClean="0"/>
              <a:t>U</a:t>
            </a:r>
          </a:p>
          <a:p>
            <a:r>
              <a:rPr lang="en-US" sz="2800" dirty="0" smtClean="0"/>
              <a:t>Item characteristic vector </a:t>
            </a:r>
            <a:r>
              <a:rPr lang="en-US" sz="2800" b="1" i="1" dirty="0" smtClean="0"/>
              <a:t>V</a:t>
            </a: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2" y="3579752"/>
            <a:ext cx="2883600" cy="22586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64067" y="3047981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5412" y="3647957"/>
            <a:ext cx="739588" cy="21993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6200000">
            <a:off x="6817659" y="2918080"/>
            <a:ext cx="739588" cy="21993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03357" y="305653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8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95078" y="3056532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sz="28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800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810613" y="4145229"/>
            <a:ext cx="978408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14650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Koren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2000" b="1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sz="2000" b="1" dirty="0" err="1" smtClean="0">
                <a:latin typeface="Times" charset="0"/>
                <a:ea typeface="Times" charset="0"/>
                <a:cs typeface="Times" charset="0"/>
              </a:rPr>
              <a:t>actorizatoin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 Meets the Neighborhood: A Multifaceted Collaborative Filtering Model.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KDD,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2008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Ma,</a:t>
            </a:r>
            <a:r>
              <a:rPr lang="zh-CN" altLang="en-US" sz="2000" dirty="0"/>
              <a:t> </a:t>
            </a: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Yang,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Sorec</a:t>
            </a:r>
            <a:r>
              <a:rPr lang="en-US" altLang="zh-CN" sz="2000" dirty="0"/>
              <a:t>: Social recommendation using probabilistic matrix factorization.”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CIKM,</a:t>
            </a:r>
            <a:r>
              <a:rPr lang="zh-CN" altLang="en-US" sz="2000" dirty="0"/>
              <a:t> </a:t>
            </a:r>
            <a:r>
              <a:rPr lang="en-US" altLang="zh-CN" sz="2000" dirty="0"/>
              <a:t>2008.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“Improving </a:t>
            </a:r>
            <a:r>
              <a:rPr lang="en-US" altLang="zh-CN" sz="2000" dirty="0" smtClean="0"/>
              <a:t>recommender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ystems </a:t>
            </a:r>
            <a:r>
              <a:rPr lang="en-US" altLang="zh-CN" sz="2000" dirty="0"/>
              <a:t>by </a:t>
            </a:r>
            <a:r>
              <a:rPr lang="en-US" altLang="zh-CN" sz="2000" dirty="0" smtClean="0"/>
              <a:t>incorporating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ocial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ontextual </a:t>
            </a:r>
            <a:r>
              <a:rPr lang="en-US" altLang="zh-CN" sz="2000" dirty="0"/>
              <a:t>i</a:t>
            </a:r>
            <a:r>
              <a:rPr lang="en-US" altLang="zh-CN" sz="2000" dirty="0" smtClean="0"/>
              <a:t>nformation.”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“Recommender systems with social </a:t>
            </a:r>
            <a:r>
              <a:rPr lang="en-US" altLang="zh-CN" sz="2000" dirty="0" smtClean="0"/>
              <a:t>regularization.”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Singh,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Kleinberg.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“Patterns of influence in a recommendation </a:t>
            </a:r>
            <a:r>
              <a:rPr lang="en-US" altLang="zh-CN" sz="2000" dirty="0" smtClean="0"/>
              <a:t>network.”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Massa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Paolo.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“Trust-aware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RecSys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Jamali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Martin.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TrustWalker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random walk model for combining trust-based and item-based </a:t>
            </a:r>
            <a:r>
              <a:rPr lang="en-US" altLang="zh-CN" sz="2000" dirty="0" smtClean="0"/>
              <a:t>recommendation.”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“Learning to recommend with social trust </a:t>
            </a:r>
            <a:r>
              <a:rPr lang="en-US" altLang="zh-CN" sz="2000" dirty="0" smtClean="0"/>
              <a:t>ensemble.”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</a:p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Ma.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“Learning to recommend with explicit and implicit social relations.”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ACM</a:t>
            </a:r>
            <a:r>
              <a:rPr lang="zh-CN" altLang="en-US" sz="2000" dirty="0"/>
              <a:t> </a:t>
            </a:r>
            <a:r>
              <a:rPr lang="en-US" altLang="zh-CN" sz="2000" dirty="0"/>
              <a:t>TIST,</a:t>
            </a:r>
            <a:r>
              <a:rPr lang="zh-CN" altLang="en-US" sz="2000" dirty="0"/>
              <a:t> </a:t>
            </a:r>
            <a:r>
              <a:rPr lang="en-US" altLang="zh-CN" sz="2000" dirty="0"/>
              <a:t>2011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1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“On power-law relationships of the internet topology.”</a:t>
            </a:r>
            <a:r>
              <a:rPr lang="zh-CN" altLang="en-US" sz="2000" dirty="0"/>
              <a:t> </a:t>
            </a:r>
            <a:r>
              <a:rPr lang="en-US" altLang="zh-CN" sz="2000" dirty="0"/>
              <a:t>SIGCOMM,</a:t>
            </a:r>
            <a:r>
              <a:rPr lang="zh-CN" altLang="en-US" sz="2000" dirty="0"/>
              <a:t> </a:t>
            </a:r>
            <a:r>
              <a:rPr lang="en-US" altLang="zh-CN" sz="2000" dirty="0"/>
              <a:t>1999.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A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Broder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Kumar,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Maghoul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Raghavan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Rajagopalan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Stata,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Tomkins,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Weiner.</a:t>
            </a:r>
            <a:r>
              <a:rPr lang="zh-CN" altLang="en-US" sz="2000" dirty="0"/>
              <a:t> </a:t>
            </a:r>
            <a:r>
              <a:rPr lang="en-US" altLang="zh-CN" sz="2000" dirty="0"/>
              <a:t>“Graph structure in the web.”</a:t>
            </a:r>
            <a:r>
              <a:rPr lang="zh-CN" altLang="en-US" sz="2000" dirty="0"/>
              <a:t> </a:t>
            </a:r>
            <a:r>
              <a:rPr lang="en-US" altLang="zh-CN" sz="2000" dirty="0"/>
              <a:t>Computer</a:t>
            </a:r>
            <a:r>
              <a:rPr lang="zh-CN" altLang="en-US" sz="2000" dirty="0"/>
              <a:t> </a:t>
            </a:r>
            <a:r>
              <a:rPr lang="en-US" altLang="zh-CN" sz="2000" dirty="0"/>
              <a:t>Networks,</a:t>
            </a:r>
            <a:r>
              <a:rPr lang="zh-CN" altLang="en-US" sz="2000" dirty="0"/>
              <a:t> </a:t>
            </a:r>
            <a:r>
              <a:rPr lang="en-US" altLang="zh-CN" sz="2000" dirty="0"/>
              <a:t>2000.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Chung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Lu.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“The average distances in random graphs with given expected </a:t>
            </a:r>
            <a:r>
              <a:rPr lang="en-US" altLang="zh-CN" sz="2000" dirty="0" smtClean="0"/>
              <a:t>degrees.”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PNAS,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2002.</a:t>
            </a:r>
          </a:p>
          <a:p>
            <a:pPr marL="0" indent="0">
              <a:buNone/>
            </a:pPr>
            <a:r>
              <a:rPr lang="en-US" altLang="zh-CN" sz="2000" dirty="0" smtClean="0"/>
              <a:t>J. Kleinberg</a:t>
            </a:r>
            <a:r>
              <a:rPr lang="en-US" altLang="zh-CN" sz="2000" dirty="0"/>
              <a:t>. “Authoritative sources in a hyperlinked </a:t>
            </a:r>
            <a:r>
              <a:rPr lang="en-US" altLang="zh-CN" sz="2000" dirty="0" smtClean="0"/>
              <a:t>environment.” JACM, 1999.</a:t>
            </a:r>
          </a:p>
          <a:p>
            <a:pPr marL="0" indent="0">
              <a:buNone/>
            </a:pPr>
            <a:r>
              <a:rPr lang="en-US" altLang="zh-CN" sz="2000" dirty="0" smtClean="0"/>
              <a:t>H. </a:t>
            </a:r>
            <a:r>
              <a:rPr lang="en-US" altLang="zh-CN" sz="2000" dirty="0" err="1" smtClean="0"/>
              <a:t>Kwak</a:t>
            </a:r>
            <a:r>
              <a:rPr lang="en-US" altLang="zh-CN" sz="2000" dirty="0" smtClean="0"/>
              <a:t>, C. Lee, H. Park, and S. Moon</a:t>
            </a:r>
            <a:r>
              <a:rPr lang="en-US" altLang="zh-CN" sz="2000" dirty="0"/>
              <a:t>. “What is Twitter, a social network or a news media</a:t>
            </a:r>
            <a:r>
              <a:rPr lang="en-US" altLang="zh-CN" sz="2000" dirty="0" smtClean="0"/>
              <a:t>?” WWW, 2010.</a:t>
            </a:r>
          </a:p>
          <a:p>
            <a:pPr marL="0" indent="0">
              <a:buNone/>
            </a:pPr>
            <a:r>
              <a:rPr lang="en-US" altLang="zh-CN" sz="2000" dirty="0" smtClean="0"/>
              <a:t>B. </a:t>
            </a:r>
            <a:r>
              <a:rPr lang="en-US" altLang="zh-CN" sz="2000" dirty="0" err="1" smtClean="0"/>
              <a:t>Hooi</a:t>
            </a:r>
            <a:r>
              <a:rPr lang="en-US" altLang="zh-CN" sz="2000" dirty="0" smtClean="0"/>
              <a:t>, H.A. Song, A.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 N. Shah, K. Shin, and C. </a:t>
            </a:r>
            <a:r>
              <a:rPr lang="en-US" altLang="zh-CN" sz="2000" dirty="0" err="1" smtClean="0"/>
              <a:t>Faloutsos</a:t>
            </a:r>
            <a:r>
              <a:rPr lang="en-US" altLang="zh-CN" sz="2000" dirty="0"/>
              <a:t>. “</a:t>
            </a:r>
            <a:r>
              <a:rPr lang="en-US" altLang="zh-CN" sz="2000" dirty="0" err="1" smtClean="0"/>
              <a:t>Fraudar</a:t>
            </a:r>
            <a:r>
              <a:rPr lang="en-US" altLang="zh-CN" sz="2000" dirty="0" smtClean="0"/>
              <a:t>: Bounding </a:t>
            </a:r>
            <a:r>
              <a:rPr lang="en-US" altLang="zh-CN" sz="2000" dirty="0"/>
              <a:t>graph fraud in the face of </a:t>
            </a:r>
            <a:r>
              <a:rPr lang="en-US" altLang="zh-CN" sz="2000" dirty="0" smtClean="0"/>
              <a:t>camouflage.” KDD, 2016.</a:t>
            </a:r>
          </a:p>
          <a:p>
            <a:pPr marL="0" indent="0">
              <a:buNone/>
            </a:pPr>
            <a:r>
              <a:rPr lang="en-US" altLang="zh-CN" sz="2000" dirty="0" smtClean="0"/>
              <a:t>C. Aggarwal and J. Han. “Frequent pattern mining.” Springer, 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sz="2000" dirty="0"/>
              <a:t>J. Han, J. Pei, B. </a:t>
            </a:r>
            <a:r>
              <a:rPr lang="en-US" sz="2000" dirty="0" err="1"/>
              <a:t>Mortazavi-Asl</a:t>
            </a:r>
            <a:r>
              <a:rPr lang="en-US" sz="2000" dirty="0"/>
              <a:t>, Q. Chen, U. </a:t>
            </a:r>
            <a:r>
              <a:rPr lang="en-US" sz="2000" dirty="0" err="1"/>
              <a:t>Dayal</a:t>
            </a:r>
            <a:r>
              <a:rPr lang="en-US" sz="2000" dirty="0"/>
              <a:t>, and M. Hsu. “</a:t>
            </a:r>
            <a:r>
              <a:rPr lang="en-US" sz="2000" dirty="0" err="1"/>
              <a:t>FreeSpan</a:t>
            </a:r>
            <a:r>
              <a:rPr lang="en-US" sz="2000" dirty="0"/>
              <a:t>: </a:t>
            </a:r>
            <a:r>
              <a:rPr lang="en-US" altLang="zh-CN" sz="2000" dirty="0"/>
              <a:t>F</a:t>
            </a:r>
            <a:r>
              <a:rPr lang="en-US" sz="2000" dirty="0"/>
              <a:t>requent pattern-projected sequential pattern mining.” KDD, 2000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gspan</a:t>
            </a:r>
            <a:r>
              <a:rPr lang="en-US" sz="2000" dirty="0"/>
              <a:t>: Graph-based substructure pattern mining.” ICDM, 2003.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CloseGraph</a:t>
            </a:r>
            <a:r>
              <a:rPr lang="en-US" sz="2000" dirty="0"/>
              <a:t>: </a:t>
            </a:r>
            <a:r>
              <a:rPr lang="en-US" altLang="zh-CN" sz="2000" dirty="0"/>
              <a:t>M</a:t>
            </a:r>
            <a:r>
              <a:rPr lang="en-US" sz="2000" dirty="0"/>
              <a:t>ining closed frequent graph patterns.” KDD, 2003.</a:t>
            </a:r>
          </a:p>
          <a:p>
            <a:pPr marL="0" indent="0">
              <a:buNone/>
            </a:pPr>
            <a:r>
              <a:rPr lang="en-US" sz="2000" dirty="0" smtClean="0"/>
              <a:t>Y. Sun, J. Han, X. Yan, P.S. Yu, and T. Wu</a:t>
            </a:r>
            <a:r>
              <a:rPr lang="en-US" sz="2000" dirty="0"/>
              <a:t>. “</a:t>
            </a:r>
            <a:r>
              <a:rPr lang="en-US" sz="2000" dirty="0" err="1"/>
              <a:t>PathSim</a:t>
            </a:r>
            <a:r>
              <a:rPr lang="en-US" sz="2000" dirty="0"/>
              <a:t>: Meta path-based top-k similarity search in heterogeneous information </a:t>
            </a:r>
            <a:r>
              <a:rPr lang="en-US" sz="2000" dirty="0" smtClean="0"/>
              <a:t>networks.” VLDB, 2011.</a:t>
            </a:r>
          </a:p>
          <a:p>
            <a:pPr marL="0" indent="0">
              <a:buNone/>
            </a:pPr>
            <a:r>
              <a:rPr lang="en-US" sz="2000" dirty="0" smtClean="0"/>
              <a:t>Y. Sun, Y. Yu, and J. Han</a:t>
            </a:r>
            <a:r>
              <a:rPr lang="en-US" sz="2000" dirty="0"/>
              <a:t>. “Ranking-based clustering of heterogeneous information networks with star network </a:t>
            </a:r>
            <a:r>
              <a:rPr lang="en-US" sz="2000" dirty="0" smtClean="0"/>
              <a:t>schema.” KDD, 2009.</a:t>
            </a:r>
          </a:p>
          <a:p>
            <a:pPr marL="0" indent="0">
              <a:buNone/>
            </a:pPr>
            <a:r>
              <a:rPr lang="en-US" sz="2000" dirty="0" smtClean="0"/>
              <a:t>Y. Sun, J. Han, P. Zhao, Z. Yin, H. Cheng, and T. Wu</a:t>
            </a:r>
            <a:r>
              <a:rPr lang="en-US" sz="2000" dirty="0"/>
              <a:t>. “</a:t>
            </a:r>
            <a:r>
              <a:rPr lang="en-US" sz="2000" dirty="0" err="1"/>
              <a:t>RankClus</a:t>
            </a:r>
            <a:r>
              <a:rPr lang="en-US" sz="2000" dirty="0"/>
              <a:t>: </a:t>
            </a:r>
            <a:r>
              <a:rPr lang="en-US" altLang="zh-CN" sz="2000" dirty="0" smtClean="0"/>
              <a:t>In</a:t>
            </a:r>
            <a:r>
              <a:rPr lang="en-US" sz="2000" dirty="0" smtClean="0"/>
              <a:t>tegrating </a:t>
            </a:r>
            <a:r>
              <a:rPr lang="en-US" sz="2000" dirty="0"/>
              <a:t>clustering with ranking for heterogeneous information network </a:t>
            </a:r>
            <a:r>
              <a:rPr lang="en-US" sz="2000" dirty="0" smtClean="0"/>
              <a:t>analysis.” EDBT, 2009.</a:t>
            </a:r>
          </a:p>
          <a:p>
            <a:pPr marL="0" indent="0">
              <a:buNone/>
            </a:pPr>
            <a:r>
              <a:rPr lang="en-US" sz="2000" dirty="0" smtClean="0"/>
              <a:t>Y. Sun, R. Barber, M. Gupta, C. </a:t>
            </a:r>
            <a:r>
              <a:rPr lang="en-US" sz="2000" dirty="0" err="1" smtClean="0"/>
              <a:t>Aggarwar</a:t>
            </a:r>
            <a:r>
              <a:rPr lang="en-US" sz="2000" dirty="0" smtClean="0"/>
              <a:t>, and J. Han</a:t>
            </a:r>
            <a:r>
              <a:rPr lang="en-US" sz="2000" dirty="0"/>
              <a:t>. “Co-author relationship prediction in heterogeneous bibliographic </a:t>
            </a:r>
            <a:r>
              <a:rPr lang="en-US" sz="2000" dirty="0" smtClean="0"/>
              <a:t>networks.” ASONAM, 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Song,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“Scalable topical phrase mining from text corpora.”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Liu,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Shang,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Mining quality phrases from massive text corpora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2015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Tao,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Effective entity recognition and typing by relation phrase-based clustering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KDD,</a:t>
            </a:r>
            <a:r>
              <a:rPr lang="zh-CN" altLang="en-US" sz="2000" dirty="0"/>
              <a:t> </a:t>
            </a:r>
            <a:r>
              <a:rPr lang="en-US" altLang="zh-CN" sz="2000" dirty="0"/>
              <a:t>2015.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X.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Voss,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“Label noise reduction in entity typing by heterogeneous partial-label embedding.”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Danilevsky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Desai,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Nguyen,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Taula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phrase mining framework for recursive construction of a topical </a:t>
            </a:r>
            <a:r>
              <a:rPr lang="en-US" altLang="zh-CN" sz="2000" dirty="0" smtClean="0"/>
              <a:t>hierarchy.”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E.E.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Papalexakis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Sidiropoulos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ParCube</a:t>
            </a:r>
            <a:r>
              <a:rPr lang="en-US" altLang="zh-CN" sz="2000" dirty="0"/>
              <a:t>: S</a:t>
            </a:r>
            <a:r>
              <a:rPr lang="en-US" altLang="zh-CN" sz="2000" dirty="0" smtClean="0"/>
              <a:t>parse parallelizable tensor decompositions.”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2012.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Koutra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Vreeken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“VOG: S</a:t>
            </a:r>
            <a:r>
              <a:rPr lang="en-US" altLang="zh-CN" sz="2000" dirty="0" smtClean="0"/>
              <a:t>ummarizing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understanding large </a:t>
            </a:r>
            <a:r>
              <a:rPr lang="en-US" altLang="zh-CN" sz="2000" dirty="0"/>
              <a:t>g</a:t>
            </a:r>
            <a:r>
              <a:rPr lang="en-US" altLang="zh-CN" sz="2000" dirty="0" smtClean="0"/>
              <a:t>raphs.”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Wu.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Biperpedia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ontology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Yahya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ReNoun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Fact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nominal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attributes.”</a:t>
            </a:r>
            <a:r>
              <a:rPr lang="zh-CN" altLang="en-US" sz="2000" dirty="0"/>
              <a:t> </a:t>
            </a:r>
            <a:r>
              <a:rPr lang="en-US" altLang="zh-CN" sz="2000" dirty="0"/>
              <a:t>EMNLP,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N.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Noy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Sarawagi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Yu.</a:t>
            </a:r>
            <a:r>
              <a:rPr lang="zh-CN" altLang="en-US" sz="2000" dirty="0"/>
              <a:t> </a:t>
            </a:r>
            <a:r>
              <a:rPr lang="en-US" altLang="zh-CN" sz="2000" dirty="0"/>
              <a:t>“Discovering structure in the universe of attribute names.”</a:t>
            </a:r>
            <a:r>
              <a:rPr lang="zh-CN" altLang="en-US" sz="2000" dirty="0"/>
              <a:t> </a:t>
            </a:r>
            <a:r>
              <a:rPr lang="en-US" altLang="zh-CN" sz="2000" dirty="0"/>
              <a:t>WWW,</a:t>
            </a:r>
            <a:r>
              <a:rPr lang="zh-CN" altLang="en-US" sz="2000" dirty="0"/>
              <a:t> </a:t>
            </a:r>
            <a:r>
              <a:rPr lang="en-US" altLang="zh-CN" sz="2000" dirty="0"/>
              <a:t>2016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Q.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Gao,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Zhao,</a:t>
            </a:r>
            <a:r>
              <a:rPr lang="zh-CN" altLang="en-US" sz="2000" dirty="0"/>
              <a:t> </a:t>
            </a:r>
            <a:r>
              <a:rPr lang="en-US" altLang="zh-CN" sz="2000" dirty="0"/>
              <a:t>W.</a:t>
            </a:r>
            <a:r>
              <a:rPr lang="zh-CN" altLang="en-US" sz="2000" dirty="0"/>
              <a:t> </a:t>
            </a:r>
            <a:r>
              <a:rPr lang="en-US" altLang="zh-CN" sz="2000" dirty="0"/>
              <a:t>Fan,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“Resolving conflicts in heterogeneous data by truth discovery and source reliability estimation.”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Demirbas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</a:t>
            </a:r>
            <a:r>
              <a:rPr lang="en-US" altLang="zh-CN" sz="2000" dirty="0" smtClean="0"/>
              <a:t>confidence-aware approach </a:t>
            </a:r>
            <a:r>
              <a:rPr lang="en-US" altLang="zh-CN" sz="2000" dirty="0"/>
              <a:t>for t</a:t>
            </a:r>
            <a:r>
              <a:rPr lang="en-US" altLang="zh-CN" sz="2000" dirty="0" smtClean="0"/>
              <a:t>ruth discovery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long-tail </a:t>
            </a:r>
            <a:r>
              <a:rPr lang="en-US" altLang="zh-CN" sz="2000" dirty="0"/>
              <a:t>d</a:t>
            </a:r>
            <a:r>
              <a:rPr lang="en-US" altLang="zh-CN" sz="2000" dirty="0" smtClean="0"/>
              <a:t>ata.”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VLDB,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Qiu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Faitcrowd</a:t>
            </a:r>
            <a:r>
              <a:rPr lang="en-US" altLang="zh-CN" sz="2000" dirty="0"/>
              <a:t>: Fine grained truth discovery for </a:t>
            </a:r>
            <a:r>
              <a:rPr lang="en-US" altLang="zh-CN" sz="2000" dirty="0" err="1"/>
              <a:t>crowdsourced</a:t>
            </a:r>
            <a:r>
              <a:rPr lang="en-US" altLang="zh-CN" sz="2000" dirty="0"/>
              <a:t> data </a:t>
            </a:r>
            <a:r>
              <a:rPr lang="en-US" altLang="zh-CN" sz="2000" dirty="0" smtClean="0"/>
              <a:t>aggregation.”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survey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Explorations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Newsletter,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existence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West,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“Disinformation on the Web: Impact, </a:t>
            </a:r>
            <a:r>
              <a:rPr lang="en-US" altLang="zh-CN" sz="2000" dirty="0" smtClean="0"/>
              <a:t>characteristics</a:t>
            </a:r>
            <a:r>
              <a:rPr lang="en-US" altLang="zh-CN" sz="2000" dirty="0"/>
              <a:t>, and </a:t>
            </a:r>
            <a:r>
              <a:rPr lang="en-US" altLang="zh-CN" sz="2000" dirty="0" smtClean="0"/>
              <a:t>detection </a:t>
            </a:r>
            <a:r>
              <a:rPr lang="en-US" altLang="zh-CN" sz="2000" dirty="0"/>
              <a:t>of Wikipedia </a:t>
            </a:r>
            <a:r>
              <a:rPr lang="en-US" altLang="zh-CN" sz="2000" dirty="0" smtClean="0"/>
              <a:t>hoaxes.”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S. Kumar, F. </a:t>
            </a:r>
            <a:r>
              <a:rPr lang="en-US" altLang="zh-CN" sz="2000" dirty="0" err="1"/>
              <a:t>Spezzano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</a:t>
            </a:r>
            <a:r>
              <a:rPr lang="en-US" altLang="zh-CN" sz="2000" dirty="0"/>
              <a:t>. </a:t>
            </a:r>
            <a:r>
              <a:rPr lang="en-US" altLang="zh-CN" sz="2000" dirty="0" err="1" smtClean="0"/>
              <a:t>Subrahmanian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“Identifying </a:t>
            </a:r>
            <a:r>
              <a:rPr lang="en-US" altLang="zh-CN" sz="2000" dirty="0" smtClean="0"/>
              <a:t>malicious actors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social media.”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ASONAM,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(tutorial)</a:t>
            </a:r>
            <a:endParaRPr lang="zh-CN" altLang="en-US" sz="2000" dirty="0" smtClean="0"/>
          </a:p>
          <a:p>
            <a:pPr marL="0" indent="0">
              <a:buNone/>
            </a:pP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you!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/>
              <a:t>Data-Driven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Behavioral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Analytics:</a:t>
            </a:r>
          </a:p>
          <a:p>
            <a:r>
              <a:rPr lang="en-US" altLang="zh-CN" sz="2800" b="1" dirty="0" smtClean="0"/>
              <a:t>Observations, Representations and Models</a:t>
            </a:r>
            <a:endParaRPr lang="zh-CN" altLang="en-US" sz="2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/>
              <a:t>Definition.</a:t>
            </a:r>
            <a:r>
              <a:rPr lang="zh-CN" altLang="en-US" sz="2400" i="1" dirty="0"/>
              <a:t> </a:t>
            </a:r>
            <a:r>
              <a:rPr lang="en-US" sz="2400" b="1" dirty="0"/>
              <a:t>Interactions</a:t>
            </a:r>
            <a:r>
              <a:rPr lang="en-US" sz="2400" dirty="0"/>
              <a:t> made by </a:t>
            </a:r>
            <a:r>
              <a:rPr lang="en-US" sz="2400" b="1" dirty="0"/>
              <a:t>individuals</a:t>
            </a:r>
            <a:r>
              <a:rPr 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conjunction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b="1" dirty="0"/>
              <a:t>themselves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b="1" dirty="0"/>
              <a:t>environment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Wikipedia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09272"/>
            <a:ext cx="731520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Matrix Factorization</a:t>
            </a:r>
            <a:r>
              <a:rPr lang="zh-CN" altLang="en-US" dirty="0"/>
              <a:t> </a:t>
            </a:r>
            <a:r>
              <a:rPr lang="en-US" altLang="zh-CN" dirty="0"/>
              <a:t>(MF) 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Low-rank MF on the user-item rating matrix </a:t>
            </a:r>
            <a:r>
              <a:rPr lang="en-US" sz="2800" b="1" i="1" dirty="0"/>
              <a:t>R</a:t>
            </a:r>
            <a:endParaRPr lang="en-US" sz="2800" dirty="0"/>
          </a:p>
          <a:p>
            <a:r>
              <a:rPr lang="en-US" sz="2800" dirty="0"/>
              <a:t>User preference vector </a:t>
            </a:r>
            <a:r>
              <a:rPr lang="en-US" sz="2800" b="1" i="1" dirty="0"/>
              <a:t>U</a:t>
            </a:r>
          </a:p>
          <a:p>
            <a:r>
              <a:rPr lang="en-US" sz="2800" dirty="0"/>
              <a:t>Item characteristic vector </a:t>
            </a:r>
            <a:r>
              <a:rPr lang="en-US" sz="2800" b="1" i="1" dirty="0" smtClean="0"/>
              <a:t>V</a:t>
            </a:r>
          </a:p>
          <a:p>
            <a:r>
              <a:rPr lang="en-US" sz="2800" dirty="0" smtClean="0"/>
              <a:t>Observed weight matrix</a:t>
            </a:r>
            <a:r>
              <a:rPr lang="en-US" sz="2800" dirty="0"/>
              <a:t> </a:t>
            </a:r>
            <a:r>
              <a:rPr lang="en-US" sz="2800" b="1" i="1" dirty="0" smtClean="0"/>
              <a:t>W</a:t>
            </a:r>
          </a:p>
          <a:p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600256"/>
            <a:ext cx="7802607" cy="11952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05856" y="4788035"/>
            <a:ext cx="41376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void </a:t>
            </a:r>
            <a:r>
              <a:rPr lang="en-US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over-fitting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controlled by the </a:t>
            </a:r>
            <a:r>
              <a:rPr lang="en-US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parameter</a:t>
            </a:r>
            <a:endParaRPr 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93975" y="3859305"/>
            <a:ext cx="2689275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82905" y="3859305"/>
            <a:ext cx="708214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3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04" y="1735558"/>
            <a:ext cx="2708212" cy="2091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2" y="2420288"/>
            <a:ext cx="4495010" cy="3042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595" y="4118922"/>
            <a:ext cx="2705921" cy="21195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42304" y="1689303"/>
            <a:ext cx="2708212" cy="2174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5157917" y="2690711"/>
            <a:ext cx="249665" cy="2345626"/>
          </a:xfrm>
          <a:prstGeom prst="leftBrace">
            <a:avLst/>
          </a:prstGeom>
          <a:ln w="1905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17868" y="1687925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relations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6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68" y="2349777"/>
            <a:ext cx="2551754" cy="2506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TidalTrust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50267" y="4119790"/>
            <a:ext cx="24176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2922" y="1821455"/>
            <a:ext cx="23775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38165" y="4785846"/>
            <a:ext cx="37208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rust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14321" y="3769209"/>
            <a:ext cx="497820" cy="582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217181" y="2453565"/>
            <a:ext cx="715741" cy="354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8165" y="4351277"/>
            <a:ext cx="512685" cy="542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766872" y="3117954"/>
            <a:ext cx="804693" cy="1775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Golbeck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Personalizing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applications through integration of inferred trust values in semantic web-based social networks.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Semantic </a:t>
            </a:r>
            <a:r>
              <a:rPr lang="en-US" sz="2000" i="1" dirty="0">
                <a:latin typeface="Times" charset="0"/>
                <a:ea typeface="Times" charset="0"/>
                <a:cs typeface="Times" charset="0"/>
              </a:rPr>
              <a:t>Network Analysis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Workshop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2005.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87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MoleTrust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53" y="3232696"/>
            <a:ext cx="5526741" cy="119847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3067" y="4431174"/>
            <a:ext cx="24449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redicted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99447" y="4080593"/>
            <a:ext cx="255494" cy="350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311652" y="2313330"/>
            <a:ext cx="22252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31459" y="3001209"/>
            <a:ext cx="461935" cy="564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922042" y="4788368"/>
            <a:ext cx="37208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rust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741894" y="3778250"/>
            <a:ext cx="0" cy="1071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741894" y="4338921"/>
            <a:ext cx="389965" cy="511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22753" y="1880886"/>
            <a:ext cx="22974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741894" y="2824143"/>
            <a:ext cx="492057" cy="571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428822" y="1880885"/>
            <a:ext cx="22252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7214347" y="2834992"/>
            <a:ext cx="162440" cy="4924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6453333"/>
            <a:ext cx="886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Massa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al.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Trust-aware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recommender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systems. </a:t>
            </a:r>
            <a:r>
              <a:rPr lang="en-US" altLang="zh-CN" sz="2000" i="1" dirty="0" err="1" smtClean="0">
                <a:latin typeface="Times" charset="0"/>
                <a:ea typeface="Times" charset="0"/>
                <a:cs typeface="Times" charset="0"/>
              </a:rPr>
              <a:t>RecSys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2007.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based</a:t>
            </a:r>
            <a:r>
              <a:rPr lang="zh-CN" altLang="en-US" sz="3600" dirty="0"/>
              <a:t> </a:t>
            </a:r>
            <a:r>
              <a:rPr lang="en-US" altLang="zh-CN" sz="3600" dirty="0"/>
              <a:t>Social</a:t>
            </a:r>
            <a:r>
              <a:rPr lang="zh-CN" altLang="en-US" sz="3600" dirty="0"/>
              <a:t> </a:t>
            </a:r>
            <a:r>
              <a:rPr lang="en-US" altLang="zh-CN" sz="3600" dirty="0"/>
              <a:t>Recommender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TrustWalker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2621725"/>
            <a:ext cx="4448829" cy="968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4518090"/>
            <a:ext cx="4840941" cy="10020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85723" y="1504278"/>
            <a:ext cx="28424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imilarity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measure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003038" y="2403128"/>
            <a:ext cx="621396" cy="405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35227" y="3577175"/>
            <a:ext cx="29642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Pearson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correlation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o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439719" y="5215527"/>
            <a:ext cx="346005" cy="255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43365" y="5217971"/>
            <a:ext cx="26452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ommon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set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o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003039" y="4510062"/>
            <a:ext cx="310697" cy="256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53554" y="3315796"/>
            <a:ext cx="326550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probability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’s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walk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796988" y="3225215"/>
            <a:ext cx="349624" cy="4517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Jamali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et al. 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rustWalker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Walk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Model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Combining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Trust-based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Item-based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Optimization methods such as gradient based methods can be applied to find a well-worked </a:t>
            </a:r>
            <a:r>
              <a:rPr lang="en-US" sz="2800" dirty="0" smtClean="0">
                <a:solidFill>
                  <a:srgbClr val="FF0000"/>
                </a:solidFill>
              </a:rPr>
              <a:t>optimal solution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MF has a nice </a:t>
            </a:r>
            <a:r>
              <a:rPr lang="en-US" sz="2800" dirty="0" smtClean="0">
                <a:solidFill>
                  <a:srgbClr val="FF0000"/>
                </a:solidFill>
              </a:rPr>
              <a:t>probabilistic interpretation </a:t>
            </a:r>
            <a:r>
              <a:rPr lang="en-US" sz="2800" dirty="0" smtClean="0"/>
              <a:t>with Gaussian noise.</a:t>
            </a:r>
          </a:p>
          <a:p>
            <a:r>
              <a:rPr lang="en-US" sz="2800" dirty="0" smtClean="0"/>
              <a:t>MF is very </a:t>
            </a:r>
            <a:r>
              <a:rPr lang="en-US" sz="2800" dirty="0" smtClean="0">
                <a:solidFill>
                  <a:srgbClr val="FF0000"/>
                </a:solidFill>
              </a:rPr>
              <a:t>flexible</a:t>
            </a:r>
            <a:r>
              <a:rPr lang="en-US" sz="2800" dirty="0" smtClean="0"/>
              <a:t> and allows us to </a:t>
            </a:r>
            <a:r>
              <a:rPr lang="en-US" sz="2800" dirty="0" smtClean="0">
                <a:solidFill>
                  <a:srgbClr val="FF0000"/>
                </a:solidFill>
              </a:rPr>
              <a:t>include prior knowledge</a:t>
            </a:r>
            <a:r>
              <a:rPr lang="en-US" sz="280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Tang et al.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Social Recommendation: A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eview.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Social Network Analysis and Mining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2013. Springer.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5346" y="4898318"/>
            <a:ext cx="65822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	Social Recommendation CF</a:t>
            </a:r>
          </a:p>
          <a:p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     =  	Basic CF + Social Information Model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73" y="4224391"/>
            <a:ext cx="2221927" cy="1716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20" y="4200610"/>
            <a:ext cx="2251698" cy="1763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69" y="1331947"/>
            <a:ext cx="3513362" cy="26076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68566" y="2680012"/>
            <a:ext cx="1768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062464" y="2174685"/>
            <a:ext cx="1652314" cy="583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569180" y="1347513"/>
            <a:ext cx="2007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actor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vector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414247" y="1833914"/>
            <a:ext cx="537155" cy="238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56690" y="2594345"/>
            <a:ext cx="1806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vector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781262" y="2232801"/>
            <a:ext cx="567056" cy="523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639160" y="3267636"/>
            <a:ext cx="394061" cy="687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701553" y="3267636"/>
            <a:ext cx="314060" cy="671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7102" y="3954684"/>
            <a:ext cx="20473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b="1" i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8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ating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39902" y="3954684"/>
            <a:ext cx="20457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800" b="1" i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8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" y="6257469"/>
            <a:ext cx="8515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Social Recommendation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Probabilistic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Matrix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Factorization.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08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Improving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Recommender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Incorporating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Information.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TIS,</a:t>
            </a:r>
            <a:r>
              <a:rPr lang="zh-CN" altLang="en-US" sz="16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2011.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8" y="3384765"/>
            <a:ext cx="1774524" cy="1317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8" y="2114199"/>
            <a:ext cx="7261412" cy="1037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8" y="4935035"/>
            <a:ext cx="7261412" cy="103409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845927" y="2383751"/>
            <a:ext cx="161365" cy="4272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10845" y="2713376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10561" y="3329473"/>
            <a:ext cx="3243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Gaussian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distribution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0" y="3994599"/>
            <a:ext cx="2645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Logistic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function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048079" y="5691476"/>
            <a:ext cx="138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5894638" y="4517819"/>
            <a:ext cx="291009" cy="686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</p:cNvCxnSpPr>
          <p:nvPr/>
        </p:nvCxnSpPr>
        <p:spPr>
          <a:xfrm flipV="1">
            <a:off x="4732159" y="2916899"/>
            <a:ext cx="310488" cy="412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82841" y="2793779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335898" y="3910758"/>
            <a:ext cx="1560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Observed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>
            <a:off x="8115919" y="4433978"/>
            <a:ext cx="261599" cy="571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284029" y="5405755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" y="3482414"/>
            <a:ext cx="7275639" cy="2017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92" y="1377973"/>
            <a:ext cx="2560934" cy="190071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363585" y="4572000"/>
            <a:ext cx="1616744" cy="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098241" y="4568630"/>
            <a:ext cx="1616744" cy="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9589" y="2697584"/>
            <a:ext cx="2484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ehavioral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term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54354" y="3220804"/>
            <a:ext cx="455328" cy="805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24439" y="3220804"/>
            <a:ext cx="1787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term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742035" y="3719260"/>
            <a:ext cx="164578" cy="393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65184" y="5578265"/>
            <a:ext cx="3110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regularization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terms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077150" y="5526164"/>
            <a:ext cx="3891409" cy="22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377408" y="5664956"/>
            <a:ext cx="387777" cy="2225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4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53" y="2428307"/>
            <a:ext cx="6871447" cy="34578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8080" y="1905087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Gradient</a:t>
            </a:r>
            <a:r>
              <a:rPr lang="zh-CN" altLang="en-US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Descent</a:t>
            </a:r>
            <a:r>
              <a:rPr lang="zh-CN" altLang="en-US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Methods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278" y="3092824"/>
            <a:ext cx="160813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eviate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Logistic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function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71666" y="3092825"/>
            <a:ext cx="1712828" cy="685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4332" y="3047832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42654" y="3912926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4332" y="4778020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34650" y="5602773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29722" y="3778250"/>
            <a:ext cx="1775796" cy="526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65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Behavioral</a:t>
            </a:r>
            <a:r>
              <a:rPr lang="zh-CN" altLang="en-US" smtClean="0"/>
              <a:t> </a:t>
            </a:r>
            <a:r>
              <a:rPr lang="en-US" altLang="zh-CN" smtClean="0"/>
              <a:t>Analysis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i="1" dirty="0"/>
              <a:t>Significance.</a:t>
            </a:r>
            <a:r>
              <a:rPr lang="zh-CN" altLang="en-US" sz="2400" i="1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discover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behavioral</a:t>
            </a:r>
            <a:r>
              <a:rPr lang="zh-CN" altLang="en-US" sz="2400" dirty="0"/>
              <a:t> </a:t>
            </a:r>
            <a:r>
              <a:rPr lang="en-US" altLang="zh-CN" sz="2400" dirty="0"/>
              <a:t>data?</a:t>
            </a:r>
            <a:endParaRPr lang="zh-CN" altLang="en-US" sz="2400" dirty="0"/>
          </a:p>
          <a:p>
            <a:pPr lvl="1"/>
            <a:r>
              <a:rPr lang="en-US" altLang="zh-CN" i="1" dirty="0"/>
              <a:t>Ex.</a:t>
            </a:r>
            <a:r>
              <a:rPr lang="zh-CN" altLang="en-US" i="1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phone</a:t>
            </a:r>
            <a:r>
              <a:rPr lang="zh-CN" altLang="en-US" dirty="0"/>
              <a:t> </a:t>
            </a:r>
            <a:r>
              <a:rPr lang="en-US" altLang="zh-CN" dirty="0"/>
              <a:t>call/message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military</a:t>
            </a:r>
            <a:r>
              <a:rPr lang="zh-CN" altLang="en-US" dirty="0"/>
              <a:t> </a:t>
            </a:r>
            <a:r>
              <a:rPr lang="en-US" altLang="zh-CN" dirty="0"/>
              <a:t>leaders,</a:t>
            </a:r>
            <a:r>
              <a:rPr lang="zh-CN" altLang="en-US" dirty="0"/>
              <a:t> </a:t>
            </a:r>
            <a:r>
              <a:rPr lang="en-US" altLang="zh-CN" dirty="0"/>
              <a:t>scientists,</a:t>
            </a:r>
            <a:r>
              <a:rPr lang="zh-CN" altLang="en-US" dirty="0"/>
              <a:t> </a:t>
            </a:r>
            <a:r>
              <a:rPr lang="en-US" altLang="zh-CN" dirty="0"/>
              <a:t>businesspersons,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is-IS" altLang="zh-CN" dirty="0" smtClean="0"/>
              <a:t>…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矩形 2"/>
          <p:cNvSpPr/>
          <p:nvPr/>
        </p:nvSpPr>
        <p:spPr>
          <a:xfrm>
            <a:off x="628650" y="2940299"/>
            <a:ext cx="2455998" cy="749508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Observations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矩形 10"/>
          <p:cNvSpPr/>
          <p:nvPr/>
        </p:nvSpPr>
        <p:spPr>
          <a:xfrm>
            <a:off x="628650" y="3872767"/>
            <a:ext cx="2455998" cy="749508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Representations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矩形 11"/>
          <p:cNvSpPr/>
          <p:nvPr/>
        </p:nvSpPr>
        <p:spPr>
          <a:xfrm>
            <a:off x="628650" y="4783785"/>
            <a:ext cx="2455998" cy="749508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Models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矩形 2"/>
          <p:cNvSpPr/>
          <p:nvPr/>
        </p:nvSpPr>
        <p:spPr>
          <a:xfrm>
            <a:off x="3187887" y="2940299"/>
            <a:ext cx="5512768" cy="74950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Who, what, where, when, why, how…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(scientific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view)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矩形 10"/>
          <p:cNvSpPr/>
          <p:nvPr/>
        </p:nvSpPr>
        <p:spPr>
          <a:xfrm>
            <a:off x="3187887" y="3872767"/>
            <a:ext cx="5512768" cy="7495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Graph, network, matrix, tensor…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(mathematical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view)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矩形 11"/>
          <p:cNvSpPr/>
          <p:nvPr/>
        </p:nvSpPr>
        <p:spPr>
          <a:xfrm>
            <a:off x="3187887" y="4783785"/>
            <a:ext cx="5512768" cy="74950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Prediction,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recommendation,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anomaly detection…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(application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view)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0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7" y="2214624"/>
            <a:ext cx="1756381" cy="1356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5" y="2892919"/>
            <a:ext cx="2509662" cy="1698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7" y="4011300"/>
            <a:ext cx="1762708" cy="13807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38" y="2456965"/>
            <a:ext cx="3569122" cy="264899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32017" y="3483361"/>
            <a:ext cx="336493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838587" y="3483361"/>
            <a:ext cx="336493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6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Replacing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social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trust</a:t>
            </a:r>
            <a:endParaRPr lang="zh-CN" altLang="en-US" dirty="0" smtClean="0">
              <a:solidFill>
                <a:srgbClr val="011C9A"/>
              </a:solidFill>
            </a:endParaRPr>
          </a:p>
          <a:p>
            <a:r>
              <a:rPr lang="en-US" altLang="zh-CN" b="1" dirty="0" smtClean="0"/>
              <a:t>“Social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Trust”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Ensemble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Epinion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74" y="2638629"/>
            <a:ext cx="4965252" cy="31370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2805" y="5214203"/>
            <a:ext cx="20831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71564" y="5428881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trusted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694581" y="4881282"/>
            <a:ext cx="371348" cy="443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351929" y="4881282"/>
            <a:ext cx="537884" cy="645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068143" y="5679589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Operation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plus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”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260812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Learning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Trust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Ensemble.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SIGIR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Learning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Explicit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Implicit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Relations.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TIST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2011.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“Social</a:t>
            </a:r>
            <a:r>
              <a:rPr lang="zh-CN" altLang="en-US" b="1" dirty="0"/>
              <a:t> </a:t>
            </a:r>
            <a:r>
              <a:rPr lang="en-US" altLang="zh-CN" b="1" dirty="0"/>
              <a:t>Trust”</a:t>
            </a:r>
            <a:r>
              <a:rPr lang="zh-CN" altLang="en-US" b="1" dirty="0"/>
              <a:t> </a:t>
            </a:r>
            <a:r>
              <a:rPr lang="en-US" altLang="zh-CN" b="1" dirty="0"/>
              <a:t>Ensemble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8616"/>
            <a:ext cx="8229600" cy="23371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78953" y="2145670"/>
            <a:ext cx="20831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06972" y="2330337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trusted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68496" y="2792002"/>
            <a:ext cx="329185" cy="71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510528" y="2792002"/>
            <a:ext cx="408236" cy="71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68496" y="4077518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06972" y="4077518"/>
            <a:ext cx="2877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“Social</a:t>
            </a:r>
            <a:r>
              <a:rPr lang="zh-CN" altLang="en-US" b="1" dirty="0"/>
              <a:t> </a:t>
            </a:r>
            <a:r>
              <a:rPr lang="en-US" altLang="zh-CN" b="1" dirty="0"/>
              <a:t>Trust”</a:t>
            </a:r>
            <a:r>
              <a:rPr lang="zh-CN" altLang="en-US" b="1" dirty="0"/>
              <a:t> </a:t>
            </a:r>
            <a:r>
              <a:rPr lang="en-US" altLang="zh-CN" b="1" dirty="0"/>
              <a:t>Ensemble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43" y="2153075"/>
            <a:ext cx="5371648" cy="42900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4047" y="3178085"/>
            <a:ext cx="12955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Gradient</a:t>
            </a:r>
            <a:endParaRPr lang="zh-CN" altLang="en-US" sz="2400" i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Descent</a:t>
            </a:r>
            <a:endParaRPr lang="zh-CN" altLang="en-US" sz="2400" i="1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Methods</a:t>
            </a:r>
            <a:endParaRPr lang="en-US" sz="24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48229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Regularization.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WSDM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11.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7325"/>
            <a:ext cx="8235565" cy="28019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61669" y="1876328"/>
            <a:ext cx="5727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Average-based</a:t>
            </a:r>
            <a:r>
              <a:rPr lang="zh-CN" altLang="en-US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b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Regularize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friends’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tastes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10465" y="2707325"/>
            <a:ext cx="144774" cy="9131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670893" y="3749748"/>
            <a:ext cx="6015907" cy="985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46460" y="5483761"/>
            <a:ext cx="6747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loss:</a:t>
            </a:r>
            <a:r>
              <a:rPr lang="zh-CN" altLang="en-US" sz="24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may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have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diverse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tastes!!!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4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36647"/>
            <a:ext cx="8559384" cy="2786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22841" y="1876328"/>
            <a:ext cx="4631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Individual-based</a:t>
            </a:r>
            <a:r>
              <a:rPr lang="zh-CN" altLang="en-US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b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Regularize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individually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55042" y="2689424"/>
            <a:ext cx="234715" cy="11383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17954" y="3914393"/>
            <a:ext cx="5797446" cy="104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b="1" dirty="0" smtClean="0"/>
              <a:t>Q: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factors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users’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decisions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retweeting?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observe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data?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integrate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accurate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prediction?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1522" y="1699765"/>
          <a:ext cx="8880955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16051"/>
                <a:gridCol w="1265128"/>
                <a:gridCol w="1114817"/>
                <a:gridCol w="914400"/>
                <a:gridCol w="870559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Behavior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</a:t>
                      </a: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ntent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Collaborative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(CF)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Herlocker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TOIS;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Koren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KDD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Content-based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with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CF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Balabanovic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.; Liu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CIKM;]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SoRec</a:t>
                      </a: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CIKM, TIS]</a:t>
                      </a:r>
                    </a:p>
                    <a:p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WSDM]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methods [Massa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RecSys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Jamali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KDD; 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SIGIR, TIST]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Observation: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Contextual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Factors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Michelle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Obama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message?</a:t>
            </a:r>
            <a:endParaRPr lang="zh-CN" altLang="en-US" dirty="0" smtClean="0"/>
          </a:p>
          <a:p>
            <a:r>
              <a:rPr lang="en-US" altLang="zh-CN" dirty="0" smtClean="0"/>
              <a:t>Please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3600956"/>
            <a:ext cx="4114800" cy="198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2756197"/>
            <a:ext cx="4114800" cy="78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57" y="2756197"/>
            <a:ext cx="4572000" cy="282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15067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12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TKDE,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Observation:</a:t>
            </a:r>
            <a:r>
              <a:rPr lang="zh-CN" altLang="en-US" sz="3200" dirty="0"/>
              <a:t> </a:t>
            </a:r>
            <a:r>
              <a:rPr lang="en-US" altLang="zh-CN" sz="3200" dirty="0"/>
              <a:t>Social</a:t>
            </a:r>
            <a:r>
              <a:rPr lang="zh-CN" altLang="en-US" sz="3200" dirty="0"/>
              <a:t> </a:t>
            </a:r>
            <a:r>
              <a:rPr lang="en-US" altLang="zh-CN" sz="3200" dirty="0"/>
              <a:t>Contextual</a:t>
            </a:r>
            <a:r>
              <a:rPr lang="zh-CN" altLang="en-US" sz="3200" dirty="0"/>
              <a:t> </a:t>
            </a:r>
            <a:r>
              <a:rPr lang="en-US" altLang="zh-CN" sz="3200" dirty="0"/>
              <a:t>Factors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38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440177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477733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17983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97377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22724" y="204264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retweet</a:t>
            </a:r>
            <a:endParaRPr lang="en-US" dirty="0"/>
          </a:p>
        </p:txBody>
      </p:sp>
      <p:cxnSp>
        <p:nvCxnSpPr>
          <p:cNvPr id="88" name="Straight Connector 87"/>
          <p:cNvCxnSpPr>
            <a:stCxn id="5" idx="6"/>
            <a:endCxn id="8" idx="2"/>
          </p:cNvCxnSpPr>
          <p:nvPr/>
        </p:nvCxnSpPr>
        <p:spPr>
          <a:xfrm>
            <a:off x="1897377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" idx="7"/>
            <a:endCxn id="8" idx="3"/>
          </p:cNvCxnSpPr>
          <p:nvPr/>
        </p:nvCxnSpPr>
        <p:spPr>
          <a:xfrm flipV="1">
            <a:off x="1867978" y="1870366"/>
            <a:ext cx="916960" cy="447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934933" y="2707764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adopted</a:t>
            </a:r>
            <a:endParaRPr lang="en-US" sz="2000" b="1" dirty="0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5138095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5175651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6415901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595295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cxnSp>
        <p:nvCxnSpPr>
          <p:cNvPr id="101" name="Straight Connector 100"/>
          <p:cNvCxnSpPr>
            <a:stCxn id="99" idx="6"/>
            <a:endCxn id="102" idx="2"/>
          </p:cNvCxnSpPr>
          <p:nvPr/>
        </p:nvCxnSpPr>
        <p:spPr>
          <a:xfrm>
            <a:off x="5595295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102" idx="3"/>
          </p:cNvCxnSpPr>
          <p:nvPr/>
        </p:nvCxnSpPr>
        <p:spPr>
          <a:xfrm flipV="1">
            <a:off x="5565896" y="1870366"/>
            <a:ext cx="916960" cy="44715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632851" y="2707764"/>
            <a:ext cx="991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refused</a:t>
            </a:r>
            <a:endParaRPr lang="en-US" sz="2000" b="1" dirty="0"/>
          </a:p>
        </p:txBody>
      </p:sp>
      <p:sp>
        <p:nvSpPr>
          <p:cNvPr id="104" name="Rectangle 103"/>
          <p:cNvSpPr/>
          <p:nvPr/>
        </p:nvSpPr>
        <p:spPr>
          <a:xfrm>
            <a:off x="5854605" y="167118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accent1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198662" y="203676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ignore</a:t>
            </a:r>
            <a:endParaRPr lang="en-US" dirty="0"/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25" y="3212162"/>
            <a:ext cx="3657600" cy="282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96" y="3212162"/>
            <a:ext cx="3657600" cy="28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213671" y="6154529"/>
            <a:ext cx="3106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Facebook: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Renren</a:t>
            </a:r>
            <a:endParaRPr lang="en-US" sz="2000" b="1" dirty="0"/>
          </a:p>
        </p:txBody>
      </p:sp>
      <p:sp>
        <p:nvSpPr>
          <p:cNvPr id="116" name="Rectangle 115"/>
          <p:cNvSpPr/>
          <p:nvPr/>
        </p:nvSpPr>
        <p:spPr>
          <a:xfrm>
            <a:off x="4769412" y="6154529"/>
            <a:ext cx="3658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Twitter: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Tencent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en-US" sz="2000" b="1" dirty="0"/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/>
          </p:nvPr>
        </p:nvGraphicFramePr>
        <p:xfrm>
          <a:off x="4105570" y="3096521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/>
          </p:nvPr>
        </p:nvGraphicFramePr>
        <p:xfrm>
          <a:off x="7974396" y="3077096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52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6" grpId="0" animBg="1"/>
      <p:bldP spid="97" grpId="0" animBg="1"/>
      <p:bldP spid="98" grpId="0" animBg="1"/>
      <p:bldP spid="99" grpId="0"/>
      <p:bldP spid="103" grpId="0"/>
      <p:bldP spid="104" grpId="0"/>
      <p:bldP spid="108" grpId="0"/>
      <p:bldP spid="115" grpId="0"/>
      <p:bldP spid="1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3736" y="2061515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en-US" sz="2000" b="1" dirty="0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03736" y="246162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736" y="2918825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en-US" sz="2000" b="1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03736" y="331893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736" y="3776135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endParaRPr lang="en-US" sz="2000" b="1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203736" y="417624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3736" y="4633445"/>
            <a:ext cx="2563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Interaction frequency</a:t>
            </a:r>
            <a:endParaRPr lang="en-US" sz="2000" b="1" dirty="0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03736" y="503355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6291618" y="2753120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preference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6291618" y="4300239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influence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item’s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3282288" y="246162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3282288" y="331893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3282288" y="417624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sender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3282288" y="503355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influence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Arrow Connector 19"/>
          <p:cNvCxnSpPr>
            <a:stCxn id="6" idx="3"/>
            <a:endCxn id="15" idx="1"/>
          </p:cNvCxnSpPr>
          <p:nvPr/>
        </p:nvCxnSpPr>
        <p:spPr>
          <a:xfrm>
            <a:off x="2946936" y="269022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6" idx="1"/>
          </p:cNvCxnSpPr>
          <p:nvPr/>
        </p:nvCxnSpPr>
        <p:spPr>
          <a:xfrm>
            <a:off x="2946936" y="269022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6" idx="1"/>
          </p:cNvCxnSpPr>
          <p:nvPr/>
        </p:nvCxnSpPr>
        <p:spPr>
          <a:xfrm>
            <a:off x="2946936" y="354753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17" idx="1"/>
          </p:cNvCxnSpPr>
          <p:nvPr/>
        </p:nvCxnSpPr>
        <p:spPr>
          <a:xfrm>
            <a:off x="2946936" y="354753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17" idx="1"/>
          </p:cNvCxnSpPr>
          <p:nvPr/>
        </p:nvCxnSpPr>
        <p:spPr>
          <a:xfrm>
            <a:off x="2946936" y="440484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3"/>
            <a:endCxn id="18" idx="1"/>
          </p:cNvCxnSpPr>
          <p:nvPr/>
        </p:nvCxnSpPr>
        <p:spPr>
          <a:xfrm>
            <a:off x="2946936" y="526215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8" idx="1"/>
          </p:cNvCxnSpPr>
          <p:nvPr/>
        </p:nvCxnSpPr>
        <p:spPr>
          <a:xfrm>
            <a:off x="2946936" y="440484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3" idx="1"/>
          </p:cNvCxnSpPr>
          <p:nvPr/>
        </p:nvCxnSpPr>
        <p:spPr>
          <a:xfrm>
            <a:off x="6025488" y="2690225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6" idx="3"/>
            <a:endCxn id="13" idx="1"/>
          </p:cNvCxnSpPr>
          <p:nvPr/>
        </p:nvCxnSpPr>
        <p:spPr>
          <a:xfrm flipV="1">
            <a:off x="6025488" y="3118880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7" idx="3"/>
            <a:endCxn id="14" idx="1"/>
          </p:cNvCxnSpPr>
          <p:nvPr/>
        </p:nvCxnSpPr>
        <p:spPr>
          <a:xfrm>
            <a:off x="6025488" y="4404845"/>
            <a:ext cx="266130" cy="261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8" idx="3"/>
            <a:endCxn id="14" idx="1"/>
          </p:cNvCxnSpPr>
          <p:nvPr/>
        </p:nvCxnSpPr>
        <p:spPr>
          <a:xfrm flipV="1">
            <a:off x="6025488" y="4665999"/>
            <a:ext cx="266130" cy="596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3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i="1" dirty="0"/>
              <a:t>Today.</a:t>
            </a:r>
            <a:r>
              <a:rPr lang="zh-CN" altLang="en-US" sz="2400" i="1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human</a:t>
            </a:r>
            <a:r>
              <a:rPr lang="zh-CN" altLang="en-US" sz="2400" dirty="0"/>
              <a:t> </a:t>
            </a:r>
            <a:r>
              <a:rPr lang="en-US" altLang="zh-CN" sz="2400" dirty="0"/>
              <a:t>behaviors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broadly</a:t>
            </a:r>
            <a:r>
              <a:rPr lang="zh-CN" altLang="en-US" sz="2400" dirty="0"/>
              <a:t> </a:t>
            </a:r>
            <a:r>
              <a:rPr lang="en-US" altLang="zh-CN" sz="2400" dirty="0"/>
              <a:t>recorded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unprecedented</a:t>
            </a:r>
            <a:r>
              <a:rPr lang="zh-CN" altLang="en-US" sz="2400" dirty="0"/>
              <a:t> </a:t>
            </a:r>
            <a:r>
              <a:rPr lang="en-US" altLang="zh-CN" sz="2400" dirty="0"/>
              <a:t>level.</a:t>
            </a:r>
            <a:r>
              <a:rPr lang="zh-CN" altLang="en-US" sz="2400" dirty="0"/>
              <a:t> </a:t>
            </a:r>
            <a:r>
              <a:rPr lang="en-US" altLang="zh-CN" sz="2400" dirty="0"/>
              <a:t>Insights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sciences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society?</a:t>
            </a:r>
            <a:endParaRPr lang="zh-CN" alt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68700" y="2416262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Physical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World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0737" y="2422124"/>
            <a:ext cx="2791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mtClean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Applications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ight Arrow 6"/>
          <p:cNvSpPr>
            <a:spLocks noChangeAspect="1"/>
          </p:cNvSpPr>
          <p:nvPr/>
        </p:nvSpPr>
        <p:spPr>
          <a:xfrm>
            <a:off x="4248828" y="4198992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2" y="3057316"/>
            <a:ext cx="3549534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80" y="3057316"/>
            <a:ext cx="359737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ContextMF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68821"/>
            <a:ext cx="7886700" cy="487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2156" y="2220752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773" y="414656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79596" y="222075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86007" y="414656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65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6" y="2250010"/>
            <a:ext cx="6460761" cy="983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29" y="4255937"/>
            <a:ext cx="7118393" cy="16245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2406" y="1521691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nfluence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31467" y="2022069"/>
            <a:ext cx="710621" cy="485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93055" y="2923131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40737" y="2914687"/>
            <a:ext cx="636874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25159" y="2914687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24960" y="1521691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reference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48292" y="1521691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5425289" y="2044911"/>
            <a:ext cx="57491" cy="51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95812" y="2044911"/>
            <a:ext cx="882294" cy="46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0302" y="3948173"/>
            <a:ext cx="132249" cy="37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163729" y="4735850"/>
            <a:ext cx="1672400" cy="5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97049" y="3478088"/>
            <a:ext cx="3978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nteraction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frequency/trust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68215" y="4356308"/>
            <a:ext cx="298682" cy="577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34340" y="5313094"/>
            <a:ext cx="1851495" cy="10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8296" y="3830066"/>
            <a:ext cx="1965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684240" y="5350883"/>
            <a:ext cx="479489" cy="513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81923" y="5796075"/>
            <a:ext cx="2204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710373" y="5271043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26005" y="3919757"/>
            <a:ext cx="164418" cy="433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50616" y="3418184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290556" y="4732729"/>
            <a:ext cx="2515309" cy="4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3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Gradient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2" y="2162475"/>
            <a:ext cx="6925456" cy="39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3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320777" y="1451563"/>
          <a:ext cx="3787903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97027"/>
                <a:gridCol w="1173708"/>
                <a:gridCol w="12171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vs.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endParaRPr lang="zh-CN" alt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[TIST’11]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Renren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Tencent</a:t>
                      </a:r>
                      <a:endParaRPr lang="zh-CN" alt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24.2%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12.8%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20.7%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Kendall’s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9.82%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Spearman’s</a:t>
                      </a:r>
                      <a:endParaRPr 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10.6%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" y="1475771"/>
            <a:ext cx="5074420" cy="488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245" y="335596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45" y="562512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20777" y="3737562"/>
            <a:ext cx="3787903" cy="2710129"/>
          </a:xfrm>
        </p:spPr>
        <p:txBody>
          <a:bodyPr>
            <a:normAutofit/>
          </a:bodyPr>
          <a:lstStyle/>
          <a:p>
            <a:endParaRPr lang="zh-CN" altLang="en-US" sz="2400" b="1" dirty="0" smtClean="0"/>
          </a:p>
          <a:p>
            <a:r>
              <a:rPr lang="en-US" altLang="zh-CN" sz="2400" b="1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News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Improved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conversion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5.78%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8.27%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(relatively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43%</a:t>
            </a:r>
            <a:r>
              <a:rPr lang="en-US" altLang="zh-CN" sz="2400" dirty="0" smtClean="0"/>
              <a:t>).</a:t>
            </a:r>
            <a:endParaRPr lang="zh-CN" altLang="en-US" sz="2400" dirty="0" smtClean="0"/>
          </a:p>
          <a:p>
            <a:r>
              <a:rPr lang="en-US" altLang="zh-CN" sz="2400" dirty="0" smtClean="0"/>
              <a:t>#citations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149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1262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0"/>
          <p:cNvCxnSpPr/>
          <p:nvPr/>
        </p:nvCxnSpPr>
        <p:spPr>
          <a:xfrm flipV="1">
            <a:off x="3858035" y="3039092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3"/>
          <p:cNvSpPr/>
          <p:nvPr/>
        </p:nvSpPr>
        <p:spPr>
          <a:xfrm>
            <a:off x="6578938" y="2617810"/>
            <a:ext cx="1508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Who post?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6" name="直接箭头连接符 34"/>
          <p:cNvCxnSpPr/>
          <p:nvPr/>
        </p:nvCxnSpPr>
        <p:spPr>
          <a:xfrm flipV="1">
            <a:off x="3858035" y="2214638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7"/>
          <p:cNvSpPr/>
          <p:nvPr/>
        </p:nvSpPr>
        <p:spPr>
          <a:xfrm>
            <a:off x="6054339" y="1969162"/>
            <a:ext cx="1769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With whom?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8" name="直接箭头连接符 38"/>
          <p:cNvCxnSpPr/>
          <p:nvPr/>
        </p:nvCxnSpPr>
        <p:spPr>
          <a:xfrm flipV="1">
            <a:off x="3858035" y="1969162"/>
            <a:ext cx="1288428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41"/>
          <p:cNvSpPr/>
          <p:nvPr/>
        </p:nvSpPr>
        <p:spPr>
          <a:xfrm>
            <a:off x="4582847" y="1507497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Device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0" name="直接箭头连接符 42"/>
          <p:cNvCxnSpPr/>
          <p:nvPr/>
        </p:nvCxnSpPr>
        <p:spPr>
          <a:xfrm flipH="1" flipV="1">
            <a:off x="3291347" y="1316949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4"/>
          <p:cNvSpPr/>
          <p:nvPr/>
        </p:nvSpPr>
        <p:spPr>
          <a:xfrm>
            <a:off x="2393212" y="1531788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Place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74" y="2199994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3" name="矩形 50"/>
          <p:cNvSpPr/>
          <p:nvPr/>
        </p:nvSpPr>
        <p:spPr>
          <a:xfrm>
            <a:off x="1212939" y="1993453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Photo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62" y="1716674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227" y="2430827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52" y="3109802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矩形 59"/>
          <p:cNvSpPr/>
          <p:nvPr/>
        </p:nvSpPr>
        <p:spPr>
          <a:xfrm>
            <a:off x="2248664" y="4866671"/>
            <a:ext cx="2085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Jan. 18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Birthday party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White house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Flexible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Evolutionary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Multi-faceted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Analysis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Discovery.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 smtClean="0"/>
              <a:t>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50"/>
          <p:cNvSpPr/>
          <p:nvPr/>
        </p:nvSpPr>
        <p:spPr>
          <a:xfrm>
            <a:off x="1212939" y="1993453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Photo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7" name="直接箭头连接符 56"/>
          <p:cNvCxnSpPr/>
          <p:nvPr/>
        </p:nvCxnSpPr>
        <p:spPr>
          <a:xfrm>
            <a:off x="515457" y="4587481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57"/>
          <p:cNvCxnSpPr/>
          <p:nvPr/>
        </p:nvCxnSpPr>
        <p:spPr>
          <a:xfrm>
            <a:off x="4398035" y="4587481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58"/>
          <p:cNvSpPr/>
          <p:nvPr/>
        </p:nvSpPr>
        <p:spPr>
          <a:xfrm>
            <a:off x="7664046" y="4608279"/>
            <a:ext cx="729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0" name="矩形 59"/>
          <p:cNvSpPr/>
          <p:nvPr/>
        </p:nvSpPr>
        <p:spPr>
          <a:xfrm>
            <a:off x="2248664" y="4866671"/>
            <a:ext cx="2085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Jan. 18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Birthday party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White house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椭圆 60"/>
          <p:cNvSpPr/>
          <p:nvPr/>
        </p:nvSpPr>
        <p:spPr>
          <a:xfrm>
            <a:off x="5694419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2" name="直接箭头连接符 61"/>
          <p:cNvCxnSpPr/>
          <p:nvPr/>
        </p:nvCxnSpPr>
        <p:spPr>
          <a:xfrm>
            <a:off x="6774419" y="4587481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62"/>
          <p:cNvSpPr/>
          <p:nvPr/>
        </p:nvSpPr>
        <p:spPr>
          <a:xfrm>
            <a:off x="4824650" y="4866671"/>
            <a:ext cx="22615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March 17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St. Patrick’s Day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Bar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84" y="1444161"/>
            <a:ext cx="3405558" cy="28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456407" y="2281880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endParaRPr lang="en-US" sz="32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511134" y="2978795"/>
            <a:ext cx="2377440" cy="86056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Spatial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info:</a:t>
            </a:r>
          </a:p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Multi-faceted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472480" y="4004117"/>
            <a:ext cx="2377440" cy="83341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Temporal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info: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176517" y="289211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Tensor sequence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170167" y="4316465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Decomposition &amp; Completion</a:t>
            </a:r>
            <a:endParaRPr 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Elbow Connector 12"/>
          <p:cNvCxnSpPr>
            <a:stCxn id="10" idx="1"/>
          </p:cNvCxnSpPr>
          <p:nvPr/>
        </p:nvCxnSpPr>
        <p:spPr>
          <a:xfrm rot="10800000" flipH="1">
            <a:off x="472480" y="333879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10" idx="3"/>
          </p:cNvCxnSpPr>
          <p:nvPr/>
        </p:nvCxnSpPr>
        <p:spPr>
          <a:xfrm flipV="1">
            <a:off x="2849920" y="333879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/>
          <p:nvPr/>
        </p:nvCxnSpPr>
        <p:spPr>
          <a:xfrm>
            <a:off x="2889366" y="3326944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/>
          <p:nvPr/>
        </p:nvCxnSpPr>
        <p:spPr>
          <a:xfrm rot="10800000">
            <a:off x="6159777" y="3326944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433317" y="4380333"/>
            <a:ext cx="2593568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Pattern discovery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192245" y="5356086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Behavior prediction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564331" y="2586194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Behavior modeling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433317" y="1831564"/>
            <a:ext cx="2450286" cy="423396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564331" y="1528064"/>
            <a:ext cx="1385438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Tasks</a:t>
            </a:r>
            <a:endParaRPr lang="en-US" sz="3200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813385" y="139939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837553" y="24484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Place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6065103" y="181662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Who post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635085" y="2133309"/>
            <a:ext cx="61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941323" y="153909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253553" y="1876421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821497" y="187642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5984160" y="5486812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053750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768312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408272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509539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149499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635792" y="562701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7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Challenges: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Sparsity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sparsity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Flexible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regularization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with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auxiliary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data</a:t>
            </a:r>
            <a:endParaRPr lang="zh-CN" altLang="en-US" sz="2800" i="1" dirty="0" smtClean="0"/>
          </a:p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high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complexity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Incremental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updates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for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projection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matrix</a:t>
            </a:r>
            <a:endParaRPr lang="en-US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cxnSp>
        <p:nvCxnSpPr>
          <p:cNvPr id="5" name="直接连接符 14"/>
          <p:cNvCxnSpPr/>
          <p:nvPr/>
        </p:nvCxnSpPr>
        <p:spPr>
          <a:xfrm>
            <a:off x="585616" y="4263805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立方体 15"/>
          <p:cNvSpPr/>
          <p:nvPr/>
        </p:nvSpPr>
        <p:spPr>
          <a:xfrm>
            <a:off x="1608908" y="3707833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立方体 16"/>
          <p:cNvSpPr/>
          <p:nvPr/>
        </p:nvSpPr>
        <p:spPr>
          <a:xfrm>
            <a:off x="1176860" y="4122850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立方体 17"/>
          <p:cNvSpPr/>
          <p:nvPr/>
        </p:nvSpPr>
        <p:spPr>
          <a:xfrm>
            <a:off x="816820" y="453098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直接连接符 18"/>
          <p:cNvCxnSpPr/>
          <p:nvPr/>
        </p:nvCxnSpPr>
        <p:spPr>
          <a:xfrm>
            <a:off x="3049068" y="42593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1517" y="427579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448" y="550267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0768" y="513334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3123" y="531800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6248" y="494718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2240" y="4522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直接连接符 25"/>
          <p:cNvCxnSpPr/>
          <p:nvPr/>
        </p:nvCxnSpPr>
        <p:spPr>
          <a:xfrm>
            <a:off x="6000027" y="5080383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立方体 26"/>
          <p:cNvSpPr/>
          <p:nvPr/>
        </p:nvSpPr>
        <p:spPr>
          <a:xfrm>
            <a:off x="6301279" y="4528851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立方体 27"/>
          <p:cNvSpPr/>
          <p:nvPr/>
        </p:nvSpPr>
        <p:spPr>
          <a:xfrm>
            <a:off x="7242295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立方体 28"/>
          <p:cNvSpPr/>
          <p:nvPr/>
        </p:nvSpPr>
        <p:spPr>
          <a:xfrm>
            <a:off x="7455367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29"/>
          <p:cNvSpPr/>
          <p:nvPr/>
        </p:nvSpPr>
        <p:spPr>
          <a:xfrm>
            <a:off x="7655231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直接连接符 30"/>
          <p:cNvCxnSpPr/>
          <p:nvPr/>
        </p:nvCxnSpPr>
        <p:spPr>
          <a:xfrm>
            <a:off x="7835251" y="506891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27645" y="508288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9196" y="55054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863516" y="516712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1920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1667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492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下箭头 46"/>
          <p:cNvSpPr/>
          <p:nvPr/>
        </p:nvSpPr>
        <p:spPr>
          <a:xfrm rot="16200000">
            <a:off x="4249581" y="4514348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立方体 34"/>
          <p:cNvSpPr/>
          <p:nvPr/>
        </p:nvSpPr>
        <p:spPr>
          <a:xfrm>
            <a:off x="6086895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立方体 35"/>
          <p:cNvSpPr/>
          <p:nvPr/>
        </p:nvSpPr>
        <p:spPr>
          <a:xfrm>
            <a:off x="7118937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78799" y="34217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15160" y="381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5653064" y="351260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6695476" y="34929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61564" y="38449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6" name="直接连接符 41"/>
          <p:cNvCxnSpPr/>
          <p:nvPr/>
        </p:nvCxnSpPr>
        <p:spPr>
          <a:xfrm>
            <a:off x="6551274" y="4074485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42"/>
          <p:cNvCxnSpPr/>
          <p:nvPr/>
        </p:nvCxnSpPr>
        <p:spPr>
          <a:xfrm flipH="1">
            <a:off x="6887884" y="4029603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60935" y="3403837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context</a:t>
            </a:r>
            <a:endParaRPr lang="zh-CN" alt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633672" y="3773688"/>
            <a:ext cx="690458" cy="147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30" y="1491885"/>
            <a:ext cx="6190939" cy="4952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Model: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FEMA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en-US" altLang="zh-CN" sz="2800" dirty="0" smtClean="0"/>
              <a:t>Flexible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Evolutionary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Multi-faceted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Analysis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Perturbation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446990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18" y="2738776"/>
            <a:ext cx="4294682" cy="34357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877318" y="2023672"/>
            <a:ext cx="329784" cy="2188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71607" y="2023672"/>
            <a:ext cx="254832" cy="1094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23882" y="2570813"/>
            <a:ext cx="1124263" cy="1528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081948" y="2509834"/>
            <a:ext cx="422991" cy="2411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6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458523"/>
            <a:ext cx="8503920" cy="63994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9" y="2049291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/>
              <a:t>FEMA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矩形 48"/>
          <p:cNvSpPr/>
          <p:nvPr/>
        </p:nvSpPr>
        <p:spPr>
          <a:xfrm>
            <a:off x="1226709" y="2986107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矩形 49"/>
          <p:cNvSpPr/>
          <p:nvPr/>
        </p:nvSpPr>
        <p:spPr>
          <a:xfrm>
            <a:off x="1226709" y="4197453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2986107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4081257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58297" y="1590844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Bound Guarantee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682" y="1567231"/>
            <a:ext cx="219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Approximation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4836" y="2136333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core tensor</a:t>
            </a:r>
            <a:endParaRPr lang="zh-CN" alt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1125" y="5036795"/>
            <a:ext cx="2664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projection matrix</a:t>
            </a:r>
            <a:endParaRPr lang="zh-CN" alt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31174" y="2659553"/>
            <a:ext cx="269823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43133" y="2659553"/>
            <a:ext cx="788041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691921" y="4783869"/>
            <a:ext cx="540823" cy="387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32744" y="4661839"/>
            <a:ext cx="325553" cy="509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5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13133"/>
              </p:ext>
            </p:extLst>
          </p:nvPr>
        </p:nvGraphicFramePr>
        <p:xfrm>
          <a:off x="165216" y="1491853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Microsoft</a:t>
                      </a:r>
                      <a:r>
                        <a:rPr lang="en-US" altLang="zh-CN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Academic Search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Tencent</a:t>
                      </a:r>
                      <a:r>
                        <a:rPr lang="en-US" altLang="zh-CN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Weibo mentions “@”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FEMA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0.735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0.944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0.894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1.312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EMA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0.794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1.130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0.932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1.556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0.979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1.364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1.120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1.873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Precision</a:t>
                      </a:r>
                    </a:p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vs</a:t>
                      </a:r>
                    </a:p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Recall</a:t>
                      </a:r>
                      <a:endParaRPr lang="zh-CN" altLang="en-US" sz="2000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立方体 4"/>
          <p:cNvSpPr/>
          <p:nvPr/>
        </p:nvSpPr>
        <p:spPr>
          <a:xfrm>
            <a:off x="957304" y="235307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立方体 5"/>
          <p:cNvSpPr/>
          <p:nvPr/>
        </p:nvSpPr>
        <p:spPr>
          <a:xfrm>
            <a:off x="1518163" y="2408814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9" name="立方体 6"/>
          <p:cNvSpPr/>
          <p:nvPr/>
        </p:nvSpPr>
        <p:spPr>
          <a:xfrm>
            <a:off x="957303" y="2976997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0" name="立方体 7"/>
          <p:cNvSpPr/>
          <p:nvPr/>
        </p:nvSpPr>
        <p:spPr>
          <a:xfrm>
            <a:off x="957304" y="3649215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448" y="4225279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55" y="4225279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2"/>
          <p:cNvSpPr/>
          <p:nvPr/>
        </p:nvSpPr>
        <p:spPr>
          <a:xfrm>
            <a:off x="1907194" y="2230839"/>
            <a:ext cx="7115007" cy="593758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592542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4088" y="2327132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Evolutionary analysis:</a:t>
            </a: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 </a:t>
            </a:r>
            <a:r>
              <a:rPr lang="en-US" altLang="zh-CN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ΔX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直接连接符 8"/>
          <p:cNvCxnSpPr>
            <a:stCxn id="12" idx="1"/>
          </p:cNvCxnSpPr>
          <p:nvPr/>
        </p:nvCxnSpPr>
        <p:spPr>
          <a:xfrm flipH="1">
            <a:off x="4860032" y="2650298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088" y="1680801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Re-decomposition:</a:t>
            </a: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Re-compute projection matrices</a:t>
            </a:r>
          </a:p>
        </p:txBody>
      </p:sp>
      <p:cxnSp>
        <p:nvCxnSpPr>
          <p:cNvPr id="10" name="直接连接符 12"/>
          <p:cNvCxnSpPr>
            <a:stCxn id="14" idx="1"/>
          </p:cNvCxnSpPr>
          <p:nvPr/>
        </p:nvCxnSpPr>
        <p:spPr>
          <a:xfrm flipH="1">
            <a:off x="4716016" y="2003967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403722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Evolutionary analysis:</a:t>
            </a:r>
            <a:endParaRPr lang="en-US" altLang="zh-CN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ΔX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直接连接符 17"/>
          <p:cNvCxnSpPr/>
          <p:nvPr/>
        </p:nvCxnSpPr>
        <p:spPr>
          <a:xfrm flipH="1">
            <a:off x="4788024" y="4360394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4088" y="4671319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Re-decomposition:</a:t>
            </a:r>
            <a:endParaRPr lang="en-US" altLang="zh-CN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Re-compute projection matrices</a:t>
            </a:r>
          </a:p>
        </p:txBody>
      </p:sp>
      <p:cxnSp>
        <p:nvCxnSpPr>
          <p:cNvPr id="14" name="直接连接符 19"/>
          <p:cNvCxnSpPr/>
          <p:nvPr/>
        </p:nvCxnSpPr>
        <p:spPr>
          <a:xfrm flipH="1" flipV="1">
            <a:off x="4932040" y="4760896"/>
            <a:ext cx="432048" cy="233589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Demo:</a:t>
            </a:r>
            <a:r>
              <a:rPr lang="zh-CN" altLang="en-US" sz="3600" dirty="0" smtClean="0"/>
              <a:t> </a:t>
            </a:r>
            <a:r>
              <a:rPr lang="en-US" altLang="zh-CN" sz="3600" dirty="0" err="1" smtClean="0"/>
              <a:t>Author@Affiliation#Keyword</a:t>
            </a:r>
            <a:r>
              <a:rPr lang="zh-CN" altLang="en-US" sz="3600" dirty="0" smtClean="0"/>
              <a:t>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hlinkClick r:id="rId2"/>
              </a:rPr>
              <a:t>http://www.meng-jiang.com/demos/fema/mas/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48" y="2078932"/>
            <a:ext cx="6617503" cy="40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7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1424686"/>
            <a:ext cx="4033326" cy="137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98" y="2951888"/>
            <a:ext cx="2084312" cy="1527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2951888"/>
            <a:ext cx="2051264" cy="1478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10" y="1857910"/>
            <a:ext cx="4665749" cy="2310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4479090"/>
            <a:ext cx="5029442" cy="15939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 across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Multiple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Relational Domains.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2012.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Recommendation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with Cross-Domain Transferable Knowledge. </a:t>
            </a:r>
            <a:r>
              <a:rPr lang="en-US" altLang="zh-CN" i="1" dirty="0" smtClean="0">
                <a:latin typeface="Times" charset="0"/>
                <a:ea typeface="Times" charset="0"/>
                <a:cs typeface="Times" charset="0"/>
              </a:rPr>
              <a:t>TKDE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2015.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dirty="0" smtClean="0"/>
              <a:t>Representation: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Star-Structured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Graph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21" y="1511300"/>
            <a:ext cx="6545757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27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48"/>
          <p:cNvSpPr/>
          <p:nvPr/>
        </p:nvSpPr>
        <p:spPr>
          <a:xfrm>
            <a:off x="6500754" y="3544236"/>
            <a:ext cx="503376" cy="5054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2359"/>
            <a:ext cx="4174761" cy="28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89578" y="2505512"/>
            <a:ext cx="1070548" cy="7780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89578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0719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60719" y="2505511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下箭头 46"/>
          <p:cNvSpPr/>
          <p:nvPr/>
        </p:nvSpPr>
        <p:spPr>
          <a:xfrm rot="7629485">
            <a:off x="6870519" y="3878246"/>
            <a:ext cx="453295" cy="39953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下箭头 46"/>
          <p:cNvSpPr/>
          <p:nvPr/>
        </p:nvSpPr>
        <p:spPr>
          <a:xfrm rot="13293322">
            <a:off x="6232411" y="3904670"/>
            <a:ext cx="453295" cy="40654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下箭头 46"/>
          <p:cNvSpPr/>
          <p:nvPr/>
        </p:nvSpPr>
        <p:spPr>
          <a:xfrm rot="2504436">
            <a:off x="6872954" y="3253164"/>
            <a:ext cx="453295" cy="42803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95086" y="2582824"/>
            <a:ext cx="790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smtClean="0">
                <a:latin typeface="Times" charset="0"/>
                <a:ea typeface="Times" charset="0"/>
                <a:cs typeface="Times" charset="0"/>
              </a:rPr>
              <a:t>tgt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02721" y="2566087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aux1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26419" y="4361563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aux3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02721" y="4378845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aux2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48"/>
          <p:cNvSpPr/>
          <p:nvPr/>
        </p:nvSpPr>
        <p:spPr>
          <a:xfrm>
            <a:off x="1483238" y="3242844"/>
            <a:ext cx="2128612" cy="10273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46"/>
          <p:cNvSpPr/>
          <p:nvPr/>
        </p:nvSpPr>
        <p:spPr>
          <a:xfrm rot="7629485">
            <a:off x="6175105" y="3000880"/>
            <a:ext cx="453295" cy="88049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15918" y="5196057"/>
            <a:ext cx="346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Bridge:</a:t>
            </a:r>
            <a:r>
              <a:rPr lang="zh-CN" altLang="en-US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Tie</a:t>
            </a:r>
            <a:r>
              <a:rPr lang="zh-CN" altLang="en-US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strength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smtClean="0"/>
              <a:t>Hybrid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Walk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Updating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links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Updating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within-domain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links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60" y="2191277"/>
            <a:ext cx="2978106" cy="167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31584"/>
            <a:ext cx="4319698" cy="166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5295508"/>
            <a:ext cx="4002374" cy="818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16" y="3208304"/>
            <a:ext cx="3773774" cy="735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4413320"/>
            <a:ext cx="4230974" cy="8821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2080740"/>
            <a:ext cx="3050357" cy="11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2499594"/>
            <a:ext cx="91440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4746787"/>
            <a:ext cx="9144001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977769"/>
            <a:ext cx="6650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Comparing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Walk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Restarts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odels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223510"/>
            <a:ext cx="6505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Comparing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Baselines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104930" y="2697787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/>
        </p:nvSpPr>
        <p:spPr>
          <a:xfrm>
            <a:off x="104930" y="4935528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17" y="488422"/>
            <a:ext cx="2012883" cy="158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下箭头 46"/>
          <p:cNvSpPr/>
          <p:nvPr/>
        </p:nvSpPr>
        <p:spPr>
          <a:xfrm rot="10800000">
            <a:off x="6447269" y="1389452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下箭头 46"/>
          <p:cNvSpPr/>
          <p:nvPr/>
        </p:nvSpPr>
        <p:spPr>
          <a:xfrm rot="10800000">
            <a:off x="6447268" y="717377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3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Knowledge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transfer from auxiliary domains improves cold-start users’ behavior </a:t>
            </a:r>
            <a:r>
              <a:rPr lang="en-US" altLang="zh-CN" sz="2800" dirty="0" smtClean="0"/>
              <a:t>prediction</a:t>
            </a:r>
            <a:endParaRPr lang="zh-CN" altLang="en-US" sz="2800" dirty="0" smtClean="0"/>
          </a:p>
          <a:p>
            <a:pPr lvl="1"/>
            <a:r>
              <a:rPr lang="en-US" altLang="zh-CN" sz="2400" dirty="0"/>
              <a:t>Using aux. (label) data, </a:t>
            </a:r>
            <a:r>
              <a:rPr lang="en-US" altLang="zh-CN" sz="2400"/>
              <a:t>saving </a:t>
            </a:r>
            <a:r>
              <a:rPr lang="en-US" altLang="zh-CN" sz="2400" b="1" i="1" smtClean="0">
                <a:solidFill>
                  <a:srgbClr val="FF0000"/>
                </a:solidFill>
              </a:rPr>
              <a:t>60-70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% </a:t>
            </a:r>
            <a:r>
              <a:rPr lang="en-US" altLang="zh-CN" sz="2400" dirty="0"/>
              <a:t>tgt. (post) </a:t>
            </a:r>
            <a:r>
              <a:rPr lang="en-US" altLang="zh-CN" sz="2400" dirty="0" smtClean="0"/>
              <a:t>data</a:t>
            </a:r>
            <a:endParaRPr lang="en-US" altLang="zh-C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06" y="3073105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669650" y="3219606"/>
            <a:ext cx="1948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35%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365394" y="3745654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35460" y="4099351"/>
            <a:ext cx="1948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60%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492767" y="4514849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51408" y="3477268"/>
            <a:ext cx="2185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100%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29090" y="4159289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4"/>
          <p:cNvSpPr/>
          <p:nvPr/>
        </p:nvSpPr>
        <p:spPr>
          <a:xfrm>
            <a:off x="350401" y="4514849"/>
            <a:ext cx="2185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18%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100%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直接箭头连接符 15"/>
          <p:cNvCxnSpPr/>
          <p:nvPr/>
        </p:nvCxnSpPr>
        <p:spPr>
          <a:xfrm>
            <a:off x="2763241" y="4930348"/>
            <a:ext cx="1378017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35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70" y="453840"/>
            <a:ext cx="8412480" cy="63123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2" y="1511300"/>
            <a:ext cx="6025116" cy="453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Little is Much: Bridging Cross-Platform Behaviors through Overlapped Crowds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AAAI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2016.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49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Cross-Platform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7" y="1511300"/>
            <a:ext cx="766504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Observation: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Partially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Overlapped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Crowds</a:t>
            </a:r>
            <a:r>
              <a:rPr lang="zh-CN" altLang="en-US" sz="3200" dirty="0" smtClean="0"/>
              <a:t>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91" y="488879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19" y="1765411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7" y="290133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5182120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9" name="Oval 8"/>
          <p:cNvSpPr/>
          <p:nvPr/>
        </p:nvSpPr>
        <p:spPr>
          <a:xfrm>
            <a:off x="457200" y="2041561"/>
            <a:ext cx="5320765" cy="4048997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95522" y="1506331"/>
            <a:ext cx="5036208" cy="395744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7" y="205430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7" y="3302263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5" y="3890537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20" y="2387775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4628582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14" y="3362407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73" y="2593899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76" y="445968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93" y="4373774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91" y="4206524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75" y="224280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13" y="3242120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51" y="173872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22" y="2815719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cxnSp>
        <p:nvCxnSpPr>
          <p:cNvPr id="25" name="Straight Connector 24"/>
          <p:cNvCxnSpPr>
            <a:stCxn id="17" idx="2"/>
            <a:endCxn id="9" idx="0"/>
          </p:cNvCxnSpPr>
          <p:nvPr/>
        </p:nvCxnSpPr>
        <p:spPr>
          <a:xfrm>
            <a:off x="1027681" y="4622057"/>
            <a:ext cx="948270" cy="2667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9" idx="0"/>
          </p:cNvCxnSpPr>
          <p:nvPr/>
        </p:nvCxnSpPr>
        <p:spPr>
          <a:xfrm>
            <a:off x="1336823" y="3632853"/>
            <a:ext cx="639128" cy="125594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2" idx="0"/>
          </p:cNvCxnSpPr>
          <p:nvPr/>
        </p:nvCxnSpPr>
        <p:spPr>
          <a:xfrm>
            <a:off x="1336823" y="3632853"/>
            <a:ext cx="1545453" cy="154926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2"/>
            <a:endCxn id="19" idx="0"/>
          </p:cNvCxnSpPr>
          <p:nvPr/>
        </p:nvCxnSpPr>
        <p:spPr>
          <a:xfrm>
            <a:off x="3339301" y="2974323"/>
            <a:ext cx="390814" cy="1654259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7" idx="3"/>
            <a:endCxn id="19" idx="0"/>
          </p:cNvCxnSpPr>
          <p:nvPr/>
        </p:nvCxnSpPr>
        <p:spPr>
          <a:xfrm>
            <a:off x="2625965" y="3607880"/>
            <a:ext cx="1104150" cy="1020702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3"/>
            <a:endCxn id="21" idx="1"/>
          </p:cNvCxnSpPr>
          <p:nvPr/>
        </p:nvCxnSpPr>
        <p:spPr>
          <a:xfrm flipV="1">
            <a:off x="2625965" y="2959659"/>
            <a:ext cx="1566908" cy="64822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5" idx="1"/>
          </p:cNvCxnSpPr>
          <p:nvPr/>
        </p:nvCxnSpPr>
        <p:spPr>
          <a:xfrm>
            <a:off x="3339301" y="2974323"/>
            <a:ext cx="1399690" cy="159796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1"/>
            <a:endCxn id="26" idx="2"/>
          </p:cNvCxnSpPr>
          <p:nvPr/>
        </p:nvCxnSpPr>
        <p:spPr>
          <a:xfrm flipH="1">
            <a:off x="3339301" y="2959659"/>
            <a:ext cx="853572" cy="1466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0" idx="1"/>
            <a:endCxn id="27" idx="3"/>
          </p:cNvCxnSpPr>
          <p:nvPr/>
        </p:nvCxnSpPr>
        <p:spPr>
          <a:xfrm flipH="1" flipV="1">
            <a:off x="2625965" y="3607880"/>
            <a:ext cx="1804149" cy="12028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  <a:endCxn id="19" idx="0"/>
          </p:cNvCxnSpPr>
          <p:nvPr/>
        </p:nvCxnSpPr>
        <p:spPr>
          <a:xfrm>
            <a:off x="2595472" y="2753535"/>
            <a:ext cx="1134643" cy="187504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7" idx="3"/>
            <a:endCxn id="12" idx="0"/>
          </p:cNvCxnSpPr>
          <p:nvPr/>
        </p:nvCxnSpPr>
        <p:spPr>
          <a:xfrm>
            <a:off x="2625965" y="3607880"/>
            <a:ext cx="256311" cy="15742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2"/>
            <a:endCxn id="21" idx="3"/>
          </p:cNvCxnSpPr>
          <p:nvPr/>
        </p:nvCxnSpPr>
        <p:spPr>
          <a:xfrm flipH="1">
            <a:off x="4924393" y="2496931"/>
            <a:ext cx="1503586" cy="462728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2"/>
            <a:endCxn id="20" idx="3"/>
          </p:cNvCxnSpPr>
          <p:nvPr/>
        </p:nvCxnSpPr>
        <p:spPr>
          <a:xfrm flipH="1">
            <a:off x="5161634" y="2470247"/>
            <a:ext cx="279277" cy="125792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2"/>
            <a:endCxn id="20" idx="3"/>
          </p:cNvCxnSpPr>
          <p:nvPr/>
        </p:nvCxnSpPr>
        <p:spPr>
          <a:xfrm flipH="1">
            <a:off x="5161634" y="2496931"/>
            <a:ext cx="1266345" cy="123123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2"/>
            <a:endCxn id="25" idx="3"/>
          </p:cNvCxnSpPr>
          <p:nvPr/>
        </p:nvCxnSpPr>
        <p:spPr>
          <a:xfrm flipH="1">
            <a:off x="5470511" y="2785827"/>
            <a:ext cx="1818756" cy="178645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25" idx="3"/>
          </p:cNvCxnSpPr>
          <p:nvPr/>
        </p:nvCxnSpPr>
        <p:spPr>
          <a:xfrm flipH="1">
            <a:off x="5470511" y="4033783"/>
            <a:ext cx="1661356" cy="53850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8" idx="2"/>
            <a:endCxn id="25" idx="3"/>
          </p:cNvCxnSpPr>
          <p:nvPr/>
        </p:nvCxnSpPr>
        <p:spPr>
          <a:xfrm>
            <a:off x="5440911" y="2470247"/>
            <a:ext cx="29600" cy="210203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2"/>
            <a:endCxn id="22" idx="0"/>
          </p:cNvCxnSpPr>
          <p:nvPr/>
        </p:nvCxnSpPr>
        <p:spPr>
          <a:xfrm flipH="1">
            <a:off x="6286136" y="2496931"/>
            <a:ext cx="141843" cy="196275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2"/>
            <a:endCxn id="24" idx="0"/>
          </p:cNvCxnSpPr>
          <p:nvPr/>
        </p:nvCxnSpPr>
        <p:spPr>
          <a:xfrm flipH="1">
            <a:off x="7426053" y="3547239"/>
            <a:ext cx="464829" cy="826535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6" idx="2"/>
            <a:endCxn id="24" idx="0"/>
          </p:cNvCxnSpPr>
          <p:nvPr/>
        </p:nvCxnSpPr>
        <p:spPr>
          <a:xfrm>
            <a:off x="7131867" y="4033783"/>
            <a:ext cx="294186" cy="33999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4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24" y="4348455"/>
            <a:ext cx="3154973" cy="1744374"/>
          </a:xfrm>
          <a:prstGeom prst="rect">
            <a:avLst/>
          </a:prstGeom>
        </p:spPr>
      </p:pic>
      <p:sp>
        <p:nvSpPr>
          <p:cNvPr id="6" name="立方体 35"/>
          <p:cNvSpPr/>
          <p:nvPr/>
        </p:nvSpPr>
        <p:spPr>
          <a:xfrm>
            <a:off x="2050818" y="2081134"/>
            <a:ext cx="1508760" cy="1288207"/>
          </a:xfrm>
          <a:prstGeom prst="cube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立方体 35"/>
          <p:cNvSpPr/>
          <p:nvPr/>
        </p:nvSpPr>
        <p:spPr>
          <a:xfrm>
            <a:off x="3559578" y="3043260"/>
            <a:ext cx="1508760" cy="1207538"/>
          </a:xfrm>
          <a:prstGeom prst="cube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58989" y="282306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8989" y="206738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8989" y="3577267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696414"/>
            <a:ext cx="1597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Sina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64" y="3231530"/>
            <a:ext cx="11592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Douban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909290" y="2261372"/>
            <a:ext cx="549699" cy="190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909290" y="2261372"/>
            <a:ext cx="549699" cy="9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1"/>
          </p:cNvCxnSpPr>
          <p:nvPr/>
        </p:nvCxnSpPr>
        <p:spPr>
          <a:xfrm flipV="1">
            <a:off x="1184139" y="3207787"/>
            <a:ext cx="274850" cy="53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1" idx="1"/>
          </p:cNvCxnSpPr>
          <p:nvPr/>
        </p:nvCxnSpPr>
        <p:spPr>
          <a:xfrm>
            <a:off x="1184139" y="3738850"/>
            <a:ext cx="274850" cy="22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13365" y="1365530"/>
            <a:ext cx="1404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Sina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tags/entities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7756" y="1365530"/>
            <a:ext cx="16065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Douban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ovies/books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立方体 35"/>
          <p:cNvSpPr/>
          <p:nvPr/>
        </p:nvSpPr>
        <p:spPr>
          <a:xfrm>
            <a:off x="2050818" y="3043260"/>
            <a:ext cx="3017520" cy="326081"/>
          </a:xfrm>
          <a:prstGeom prst="cube">
            <a:avLst>
              <a:gd name="adj" fmla="val 0"/>
            </a:avLst>
          </a:prstGeom>
          <a:solidFill>
            <a:srgbClr val="A2E5D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208836"/>
              </p:ext>
            </p:extLst>
          </p:nvPr>
        </p:nvGraphicFramePr>
        <p:xfrm>
          <a:off x="5376472" y="1497882"/>
          <a:ext cx="339852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542060"/>
                <a:gridCol w="110788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45454"/>
              </p:ext>
            </p:extLst>
          </p:nvPr>
        </p:nvGraphicFramePr>
        <p:xfrm>
          <a:off x="5376472" y="3792253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下箭头 46"/>
          <p:cNvSpPr/>
          <p:nvPr/>
        </p:nvSpPr>
        <p:spPr>
          <a:xfrm rot="19141304">
            <a:off x="3254256" y="2868131"/>
            <a:ext cx="285370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下箭头 46"/>
          <p:cNvSpPr/>
          <p:nvPr/>
        </p:nvSpPr>
        <p:spPr>
          <a:xfrm rot="8363501">
            <a:off x="3587325" y="2611452"/>
            <a:ext cx="299597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Algorithm:</a:t>
            </a:r>
            <a:r>
              <a:rPr lang="zh-CN" altLang="en-US" dirty="0"/>
              <a:t> </a:t>
            </a:r>
            <a:r>
              <a:rPr lang="en-US" altLang="zh-CN" dirty="0" err="1" smtClean="0"/>
              <a:t>XPTrans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78" y="1511300"/>
            <a:ext cx="5753044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XPTrans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6924" y="1522296"/>
            <a:ext cx="4038600" cy="448868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Input</a:t>
            </a:r>
          </a:p>
          <a:p>
            <a:pPr lvl="1"/>
            <a:r>
              <a:rPr lang="en-US" altLang="zh-CN" sz="2000" dirty="0" smtClean="0"/>
              <a:t>Tgt./Aux. platform P/Q;</a:t>
            </a:r>
          </a:p>
          <a:p>
            <a:pPr lvl="1"/>
            <a:r>
              <a:rPr lang="en-US" altLang="zh-CN" sz="2000" dirty="0" smtClean="0"/>
              <a:t>Behavior data R(P)/R(Q);</a:t>
            </a:r>
          </a:p>
          <a:p>
            <a:pPr lvl="1"/>
            <a:r>
              <a:rPr lang="en-US" altLang="zh-CN" sz="2000" dirty="0" smtClean="0"/>
              <a:t>Observation W(P)/W(Q);</a:t>
            </a:r>
          </a:p>
          <a:p>
            <a:pPr lvl="1"/>
            <a:r>
              <a:rPr lang="en-US" altLang="zh-CN" sz="2000" dirty="0" smtClean="0"/>
              <a:t>Overlapping indicator W(P,Q),</a:t>
            </a:r>
          </a:p>
          <a:p>
            <a:r>
              <a:rPr lang="en-US" altLang="zh-CN" sz="2400" dirty="0" smtClean="0"/>
              <a:t>Output</a:t>
            </a:r>
          </a:p>
          <a:p>
            <a:pPr lvl="1"/>
            <a:r>
              <a:rPr lang="en-US" altLang="zh-CN" sz="2000" dirty="0" smtClean="0"/>
              <a:t>User latent representation U(P)/U(Q);</a:t>
            </a:r>
          </a:p>
          <a:p>
            <a:pPr lvl="1"/>
            <a:r>
              <a:rPr lang="en-US" altLang="zh-CN" sz="2000" dirty="0" smtClean="0"/>
              <a:t>Item latent representation V(P)/V(Q);</a:t>
            </a:r>
          </a:p>
          <a:p>
            <a:pPr lvl="1"/>
            <a:r>
              <a:rPr lang="en-US" altLang="zh-CN" sz="2000" dirty="0" smtClean="0"/>
              <a:t>Missing values in R(P)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>
          <a:xfrm>
            <a:off x="4648200" y="1522296"/>
            <a:ext cx="4038600" cy="448868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Objective function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232" y="2879980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720894" y="2187605"/>
            <a:ext cx="2094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Target platform</a:t>
            </a:r>
            <a:endParaRPr lang="zh-CN" altLang="en-US" sz="24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3112" y="2187605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Auxiliary platform</a:t>
            </a:r>
            <a:endParaRPr lang="zh-CN" altLang="en-US" sz="24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732516" y="2649270"/>
            <a:ext cx="270031" cy="230710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7941372" y="2649270"/>
            <a:ext cx="420350" cy="1052245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980259" y="5071370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Overlapping</a:t>
            </a:r>
            <a:r>
              <a:rPr lang="zh-CN" altLang="en-US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user similarity</a:t>
            </a:r>
            <a:endParaRPr lang="zh-CN" altLang="en-US" sz="2400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(Pair-wise</a:t>
            </a:r>
            <a:r>
              <a:rPr lang="zh-CN" altLang="en-US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regularization)</a:t>
            </a:r>
          </a:p>
        </p:txBody>
      </p:sp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6762959" y="4767944"/>
            <a:ext cx="470598" cy="303426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5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dirty="0" smtClean="0"/>
              <a:t>Results: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Leveraging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Auxiliary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Platform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Data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08989"/>
              </p:ext>
            </p:extLst>
          </p:nvPr>
        </p:nvGraphicFramePr>
        <p:xfrm>
          <a:off x="457200" y="2101772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zh-CN" altLang="en-US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667560"/>
              </p:ext>
            </p:extLst>
          </p:nvPr>
        </p:nvGraphicFramePr>
        <p:xfrm>
          <a:off x="457200" y="4257470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61246"/>
              </p:ext>
            </p:extLst>
          </p:nvPr>
        </p:nvGraphicFramePr>
        <p:xfrm>
          <a:off x="4480560" y="2101772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0.757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0.811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1.164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(-19%)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0.702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(+9.7%)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13939"/>
              </p:ext>
            </p:extLst>
          </p:nvPr>
        </p:nvGraphicFramePr>
        <p:xfrm>
          <a:off x="4480560" y="4257470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0.411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(-4.2%)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0.487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(+5.0%)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0.256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0.681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3926352" y="3973751"/>
            <a:ext cx="483577" cy="5029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3476" y="1546001"/>
            <a:ext cx="1578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NO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89359" y="1393886"/>
            <a:ext cx="2588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Same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2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Results:</a:t>
            </a:r>
            <a:r>
              <a:rPr lang="zh-CN" altLang="en-US" sz="3200" dirty="0"/>
              <a:t> </a:t>
            </a:r>
            <a:r>
              <a:rPr lang="en-US" altLang="zh-CN" sz="3200" dirty="0"/>
              <a:t>Leveraging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Spaces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48077"/>
              </p:ext>
            </p:extLst>
          </p:nvPr>
        </p:nvGraphicFramePr>
        <p:xfrm>
          <a:off x="4815840" y="2091209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0.715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0.821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0.722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(-38%)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(+17%)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32937"/>
              </p:ext>
            </p:extLst>
          </p:nvPr>
        </p:nvGraphicFramePr>
        <p:xfrm>
          <a:off x="4815840" y="4246907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0.374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(-11%)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0.533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(+12%)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0.236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0.705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4337833" y="4039389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4639" y="1383323"/>
            <a:ext cx="25761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Different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2737"/>
              </p:ext>
            </p:extLst>
          </p:nvPr>
        </p:nvGraphicFramePr>
        <p:xfrm>
          <a:off x="137162" y="2091209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0.757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0.811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1.164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0.702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38"/>
              </p:ext>
            </p:extLst>
          </p:nvPr>
        </p:nvGraphicFramePr>
        <p:xfrm>
          <a:off x="137162" y="4246907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0.411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0.487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0.256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0.681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45961" y="1383323"/>
            <a:ext cx="2588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Same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Amazing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291895"/>
              </p:ext>
            </p:extLst>
          </p:nvPr>
        </p:nvGraphicFramePr>
        <p:xfrm>
          <a:off x="457200" y="2128588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zh-CN" altLang="en-US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41453"/>
              </p:ext>
            </p:extLst>
          </p:nvPr>
        </p:nvGraphicFramePr>
        <p:xfrm>
          <a:off x="457200" y="4284286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23476" y="1646557"/>
            <a:ext cx="1578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NO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71118"/>
              </p:ext>
            </p:extLst>
          </p:nvPr>
        </p:nvGraphicFramePr>
        <p:xfrm>
          <a:off x="4815840" y="2128096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0.715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0.821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0.722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0.820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50320"/>
              </p:ext>
            </p:extLst>
          </p:nvPr>
        </p:nvGraphicFramePr>
        <p:xfrm>
          <a:off x="4815840" y="4283794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0.374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0.533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0.236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0.705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下箭头 46"/>
          <p:cNvSpPr/>
          <p:nvPr/>
        </p:nvSpPr>
        <p:spPr>
          <a:xfrm rot="16200000">
            <a:off x="4093992" y="4076276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5424639" y="1420210"/>
            <a:ext cx="25753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Different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矩形 48"/>
          <p:cNvSpPr/>
          <p:nvPr/>
        </p:nvSpPr>
        <p:spPr>
          <a:xfrm>
            <a:off x="1063619" y="3475058"/>
            <a:ext cx="2533021" cy="3700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8"/>
          <p:cNvSpPr/>
          <p:nvPr/>
        </p:nvSpPr>
        <p:spPr>
          <a:xfrm>
            <a:off x="5424639" y="3872586"/>
            <a:ext cx="2746586" cy="378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Results: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Sizes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Spaces</a:t>
            </a:r>
            <a:r>
              <a:rPr lang="zh-CN" altLang="en-US" sz="3200" dirty="0" smtClean="0"/>
              <a:t> </a:t>
            </a:r>
            <a:endParaRPr lang="zh-CN" alt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1511300"/>
            <a:ext cx="7573107" cy="45339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65714" y="4474030"/>
            <a:ext cx="636815" cy="473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4053840"/>
            <a:ext cx="3224784" cy="2499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8970" y="1426408"/>
            <a:ext cx="15128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(preference)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0720" y="4303916"/>
            <a:ext cx="2738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5526" y="2325046"/>
            <a:ext cx="1699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(influence)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95835" y="5211174"/>
            <a:ext cx="1919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Intention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(suspiciousness)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Bevel 12"/>
          <p:cNvSpPr/>
          <p:nvPr/>
        </p:nvSpPr>
        <p:spPr>
          <a:xfrm>
            <a:off x="3580017" y="3498400"/>
            <a:ext cx="1550751" cy="704049"/>
          </a:xfrm>
          <a:prstGeom prst="bevel">
            <a:avLst>
              <a:gd name="adj" fmla="val 684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ight Arrow 13"/>
          <p:cNvSpPr>
            <a:spLocks/>
          </p:cNvSpPr>
          <p:nvPr/>
        </p:nvSpPr>
        <p:spPr>
          <a:xfrm rot="3023674">
            <a:off x="3202664" y="3151368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>
            <a:spLocks/>
          </p:cNvSpPr>
          <p:nvPr/>
        </p:nvSpPr>
        <p:spPr>
          <a:xfrm rot="18234216">
            <a:off x="3167234" y="4337896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>
            <a:spLocks/>
          </p:cNvSpPr>
          <p:nvPr/>
        </p:nvSpPr>
        <p:spPr>
          <a:xfrm rot="7174924">
            <a:off x="4685473" y="3128157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13862038">
            <a:off x="4685473" y="4337895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27307"/>
            <a:ext cx="2584704" cy="25847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46" y="1520749"/>
            <a:ext cx="2584704" cy="2316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5" y="4701815"/>
            <a:ext cx="3041904" cy="19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 animBg="1"/>
      <p:bldP spid="15" grpId="0" animBg="1"/>
      <p:bldP spid="16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Like,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Favorite,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…</a:t>
            </a:r>
            <a:endParaRPr lang="zh-CN" altLang="en-US" sz="2400" dirty="0" smtClean="0"/>
          </a:p>
          <a:p>
            <a:r>
              <a:rPr lang="en-US" altLang="zh-CN" sz="2400" dirty="0" smtClean="0"/>
              <a:t>Memory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recommenders</a:t>
            </a:r>
            <a:endParaRPr lang="zh-CN" altLang="en-US" sz="2400" dirty="0" smtClean="0"/>
          </a:p>
          <a:p>
            <a:pPr lvl="1"/>
            <a:r>
              <a:rPr lang="en-US" altLang="zh-CN" dirty="0" err="1" smtClean="0"/>
              <a:t>TidalTrust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MoleTrust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TrustWalker</a:t>
            </a:r>
            <a:endParaRPr lang="zh-CN" altLang="en-US" dirty="0" smtClean="0"/>
          </a:p>
          <a:p>
            <a:r>
              <a:rPr lang="en-US" altLang="zh-CN" sz="2400" dirty="0" smtClean="0"/>
              <a:t>Model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recommenders</a:t>
            </a:r>
            <a:endParaRPr lang="zh-CN" altLang="en-US" sz="2400" dirty="0" smtClean="0"/>
          </a:p>
          <a:p>
            <a:pPr lvl="1"/>
            <a:r>
              <a:rPr lang="en-US" altLang="zh-CN" dirty="0" err="1" smtClean="0"/>
              <a:t>SoRec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Trust”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Ensemble,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SoReg</a:t>
            </a:r>
            <a:endParaRPr lang="zh-CN" altLang="en-US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ContextMF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contexts</a:t>
            </a:r>
            <a:r>
              <a:rPr lang="zh-CN" altLang="en-US" dirty="0"/>
              <a:t> </a:t>
            </a:r>
            <a:r>
              <a:rPr lang="en-US" altLang="zh-CN" dirty="0" smtClean="0"/>
              <a:t>(preference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influence)</a:t>
            </a:r>
            <a:endParaRPr lang="zh-CN" altLang="en-US" dirty="0" smtClean="0"/>
          </a:p>
          <a:p>
            <a:pPr lvl="1"/>
            <a:r>
              <a:rPr lang="en-US" altLang="zh-CN" b="1" dirty="0" smtClean="0"/>
              <a:t>FEMA: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(multidimensional)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HybridRW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Cross-domain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XPTrans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Cross-platform</a:t>
            </a:r>
            <a:r>
              <a:rPr lang="zh-CN" altLang="en-US" dirty="0" smtClean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 smtClean="0"/>
              <a:t>modeling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Mining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networks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social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spatiotemporal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contexts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I.2.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Suspicious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b</a:t>
            </a:r>
            <a:r>
              <a:rPr lang="en-US" altLang="zh-CN" sz="3200" dirty="0" smtClean="0"/>
              <a:t>ehavior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detection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Ill-gotten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Likes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72</a:t>
            </a:fld>
            <a:endParaRPr lang="en-US"/>
          </a:p>
        </p:txBody>
      </p:sp>
      <p:pic>
        <p:nvPicPr>
          <p:cNvPr id="6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0" y="2025690"/>
            <a:ext cx="8229600" cy="30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" y="2050269"/>
            <a:ext cx="9097538" cy="25097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009" y="4760318"/>
            <a:ext cx="87106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Times" charset="0"/>
                <a:ea typeface="Times" charset="0"/>
                <a:cs typeface="Times" charset="0"/>
              </a:rPr>
              <a:t>Meng Jiang, Peng Cui and Christos </a:t>
            </a:r>
            <a:r>
              <a:rPr lang="en-US" altLang="zh-CN" sz="2200" dirty="0" err="1" smtClean="0">
                <a:latin typeface="Times" charset="0"/>
                <a:ea typeface="Times" charset="0"/>
                <a:cs typeface="Times" charset="0"/>
              </a:rPr>
              <a:t>Faloutsos</a:t>
            </a:r>
            <a:r>
              <a:rPr lang="en-US" altLang="zh-CN" sz="22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Detection: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Current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Trends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Future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Directions.</a:t>
            </a:r>
            <a:endParaRPr lang="zh-CN" altLang="en-US" sz="22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IEEE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(ISSI)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200" dirty="0" smtClean="0">
                <a:latin typeface="Times" charset="0"/>
                <a:ea typeface="Times" charset="0"/>
                <a:cs typeface="Times" charset="0"/>
              </a:rPr>
              <a:t>2016.</a:t>
            </a:r>
            <a:endParaRPr lang="en-US" sz="2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410157" y="1908970"/>
            <a:ext cx="3024965" cy="1454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5259" y="3932642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43844" y="1852756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38663" y="1435995"/>
            <a:ext cx="2901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Farming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Ill-gotten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Beutel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CopyCatch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Stopping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Group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Attacks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Spotting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Lockstep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Neworks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WWW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2013.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8064"/>
            <a:ext cx="3979889" cy="2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8064"/>
            <a:ext cx="3979889" cy="24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28" y="3571495"/>
            <a:ext cx="4174761" cy="2515085"/>
          </a:xfrm>
          <a:prstGeom prst="rect">
            <a:avLst/>
          </a:prstGeom>
        </p:spPr>
      </p:pic>
      <p:sp>
        <p:nvSpPr>
          <p:cNvPr id="8" name="矩形 48"/>
          <p:cNvSpPr/>
          <p:nvPr/>
        </p:nvSpPr>
        <p:spPr>
          <a:xfrm>
            <a:off x="5010465" y="4201286"/>
            <a:ext cx="595856" cy="595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8"/>
          <p:cNvSpPr/>
          <p:nvPr/>
        </p:nvSpPr>
        <p:spPr>
          <a:xfrm>
            <a:off x="6114120" y="4008082"/>
            <a:ext cx="595856" cy="595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CopyCatch</a:t>
            </a:r>
            <a:endParaRPr lang="zh-CN" altLang="en-US" b="1" dirty="0"/>
          </a:p>
          <a:p>
            <a:pPr lvl="1"/>
            <a:r>
              <a:rPr lang="en-US" altLang="zh-CN" dirty="0" smtClean="0"/>
              <a:t>“Near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Bipartite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Core”: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m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ages,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ρ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Δt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2" y="2687940"/>
            <a:ext cx="5967216" cy="34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383323"/>
            <a:ext cx="6035040" cy="4914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0" y="3091099"/>
            <a:ext cx="3089307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Seed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Selection!!!</a:t>
            </a:r>
            <a:endParaRPr lang="en-US" sz="32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1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Weibo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767" y="2036972"/>
            <a:ext cx="6400800" cy="21223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6274" y="4380120"/>
            <a:ext cx="69497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approaches: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8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#hashtags,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#URLs</a:t>
            </a:r>
            <a:r>
              <a:rPr lang="is-IS" altLang="zh-CN" sz="28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 rot="21012216">
            <a:off x="6168447" y="49336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81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Data-Driven?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i="1" dirty="0" smtClean="0"/>
          </a:p>
          <a:p>
            <a:r>
              <a:rPr lang="en-US" altLang="zh-CN" sz="2400" i="1" dirty="0" smtClean="0"/>
              <a:t>Applications.</a:t>
            </a:r>
            <a:r>
              <a:rPr lang="zh-CN" altLang="en-US" sz="2400" i="1" dirty="0" smtClean="0"/>
              <a:t> 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ecommender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fraud/spam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detection.</a:t>
            </a:r>
            <a:endParaRPr lang="zh-CN" altLang="en-US" sz="2400" dirty="0" smtClean="0"/>
          </a:p>
          <a:p>
            <a:r>
              <a:rPr lang="en-US" altLang="zh-CN" sz="2400" i="1" dirty="0" smtClean="0"/>
              <a:t>Representation.</a:t>
            </a:r>
            <a:r>
              <a:rPr lang="zh-CN" altLang="en-US" sz="2400" i="1" dirty="0" smtClean="0"/>
              <a:t> </a:t>
            </a:r>
            <a:r>
              <a:rPr lang="en-US" altLang="zh-CN" sz="2400" b="1" dirty="0" smtClean="0"/>
              <a:t>B</a:t>
            </a:r>
            <a:r>
              <a:rPr lang="en-US" altLang="zh-CN" sz="2400" dirty="0" smtClean="0"/>
              <a:t>ehavior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N</a:t>
            </a:r>
            <a:r>
              <a:rPr lang="en-US" altLang="zh-CN" sz="2400" dirty="0" smtClean="0"/>
              <a:t>etwork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interaction.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Nodes: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users/authors,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products,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papers)</a:t>
            </a:r>
            <a:r>
              <a:rPr lang="en-US" altLang="zh-CN" sz="2000" dirty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i="1" dirty="0" smtClean="0"/>
          </a:p>
          <a:p>
            <a:pPr lvl="1"/>
            <a:r>
              <a:rPr lang="en-US" altLang="zh-CN" sz="2000" b="1" dirty="0" smtClean="0"/>
              <a:t>Links: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(interaction)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following,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purchasing,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publishing,</a:t>
            </a:r>
            <a:r>
              <a:rPr lang="zh-CN" altLang="en-US" sz="2000" dirty="0" smtClean="0"/>
              <a:t> </a:t>
            </a:r>
            <a:r>
              <a:rPr lang="en-US" altLang="zh-CN" sz="2000" i="1" dirty="0"/>
              <a:t>etc.</a:t>
            </a:r>
            <a:endParaRPr lang="zh-CN" altLang="en-US" sz="2000" i="1" dirty="0"/>
          </a:p>
          <a:p>
            <a:pPr lvl="1"/>
            <a:r>
              <a:rPr lang="en-US" altLang="zh-CN" sz="2000" b="1" dirty="0" smtClean="0"/>
              <a:t>Node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a</a:t>
            </a:r>
            <a:r>
              <a:rPr lang="en-US" altLang="zh-CN" sz="2000" b="1" dirty="0" smtClean="0"/>
              <a:t>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profiles,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properties/features,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Link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similarity,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distance,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weight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i="1" dirty="0"/>
              <a:t>etc</a:t>
            </a:r>
            <a:r>
              <a:rPr lang="en-US" altLang="zh-CN" sz="2000" i="1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01000" y="1484513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3886" y="1484513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91280" y="1952761"/>
            <a:ext cx="2743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Observation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691280" y="2589350"/>
            <a:ext cx="274320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Representation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691280" y="3225939"/>
            <a:ext cx="2743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Models/Algorithms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1952761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258935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3225939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2589350"/>
            <a:ext cx="4572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72" y="3225939"/>
            <a:ext cx="467233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1952761"/>
            <a:ext cx="457200" cy="457200"/>
          </a:xfrm>
          <a:prstGeom prst="rect">
            <a:avLst/>
          </a:prstGeom>
        </p:spPr>
      </p:pic>
      <p:sp>
        <p:nvSpPr>
          <p:cNvPr id="21" name="Right Arrow 20"/>
          <p:cNvSpPr>
            <a:spLocks/>
          </p:cNvSpPr>
          <p:nvPr/>
        </p:nvSpPr>
        <p:spPr>
          <a:xfrm rot="10800000">
            <a:off x="7343384" y="2703650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>
            <a:spLocks/>
          </p:cNvSpPr>
          <p:nvPr/>
        </p:nvSpPr>
        <p:spPr>
          <a:xfrm rot="12740329">
            <a:off x="7346664" y="2353233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>
            <a:spLocks/>
          </p:cNvSpPr>
          <p:nvPr/>
        </p:nvSpPr>
        <p:spPr>
          <a:xfrm rot="8688427">
            <a:off x="7367475" y="3023619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>
            <a:spLocks/>
          </p:cNvSpPr>
          <p:nvPr/>
        </p:nvSpPr>
        <p:spPr>
          <a:xfrm rot="5400000">
            <a:off x="1989916" y="2320713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>
            <a:spLocks/>
          </p:cNvSpPr>
          <p:nvPr/>
        </p:nvSpPr>
        <p:spPr>
          <a:xfrm rot="5400000">
            <a:off x="1989916" y="2957231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84" y="2473526"/>
            <a:ext cx="688848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1" grpId="0" animBg="1"/>
      <p:bldP spid="23" grpId="0" animBg="1"/>
      <p:bldP spid="2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Zombie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18" y="1809817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27874" y="1878412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100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13" y="1810799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23711" y="1878412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1,000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直接箭头连接符 9"/>
          <p:cNvCxnSpPr>
            <a:endCxn id="5" idx="1"/>
          </p:cNvCxnSpPr>
          <p:nvPr/>
        </p:nvCxnSpPr>
        <p:spPr>
          <a:xfrm>
            <a:off x="2540509" y="2169817"/>
            <a:ext cx="157830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27874" y="2694262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1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直接箭头连接符 31"/>
          <p:cNvCxnSpPr>
            <a:endCxn id="14" idx="1"/>
          </p:cNvCxnSpPr>
          <p:nvPr/>
        </p:nvCxnSpPr>
        <p:spPr>
          <a:xfrm flipV="1">
            <a:off x="2460323" y="2169817"/>
            <a:ext cx="1658495" cy="83311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937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64" y="3479024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23711" y="2710548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>
                <a:latin typeface="Times" charset="0"/>
                <a:ea typeface="Times" charset="0"/>
                <a:cs typeface="Times" charset="0"/>
                <a:sym typeface="Symbol"/>
              </a:rPr>
              <a:t>5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,000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87" y="2642937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87" y="3469770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7873" y="3499070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….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3711" y="3586244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….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" name="直接箭头连接符 50"/>
          <p:cNvCxnSpPr/>
          <p:nvPr/>
        </p:nvCxnSpPr>
        <p:spPr>
          <a:xfrm>
            <a:off x="2460323" y="3790990"/>
            <a:ext cx="152965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52"/>
          <p:cNvCxnSpPr/>
          <p:nvPr/>
        </p:nvCxnSpPr>
        <p:spPr>
          <a:xfrm>
            <a:off x="2460323" y="3002936"/>
            <a:ext cx="1587348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55"/>
          <p:cNvCxnSpPr>
            <a:endCxn id="14" idx="1"/>
          </p:cNvCxnSpPr>
          <p:nvPr/>
        </p:nvCxnSpPr>
        <p:spPr>
          <a:xfrm flipV="1">
            <a:off x="2460323" y="2169817"/>
            <a:ext cx="1658495" cy="162117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540509" y="1424686"/>
            <a:ext cx="1369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Follow</a:t>
            </a:r>
            <a:endParaRPr lang="en-US" sz="320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Inferring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Connectivity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PAKDD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pic>
        <p:nvPicPr>
          <p:cNvPr id="23" name="Content Placeholder 11"/>
          <p:cNvPicPr>
            <a:picLocks noChangeAspect="1"/>
          </p:cNvPicPr>
          <p:nvPr/>
        </p:nvPicPr>
        <p:blipFill rotWithShape="1">
          <a:blip r:embed="rId2"/>
          <a:srcRect t="315" b="-279"/>
          <a:stretch/>
        </p:blipFill>
        <p:spPr>
          <a:xfrm>
            <a:off x="1847325" y="3680843"/>
            <a:ext cx="2001187" cy="2000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5" y="1424686"/>
            <a:ext cx="3444406" cy="18494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39" y="3680843"/>
            <a:ext cx="1964258" cy="2000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38" y="3680842"/>
            <a:ext cx="494675" cy="3517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13" y="4032611"/>
            <a:ext cx="344775" cy="2451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8" y="4268381"/>
            <a:ext cx="216165" cy="153717"/>
          </a:xfrm>
          <a:prstGeom prst="rect">
            <a:avLst/>
          </a:prstGeom>
        </p:spPr>
      </p:pic>
      <p:sp>
        <p:nvSpPr>
          <p:cNvPr id="28" name="矩形 48"/>
          <p:cNvSpPr/>
          <p:nvPr/>
        </p:nvSpPr>
        <p:spPr>
          <a:xfrm>
            <a:off x="5937438" y="3680840"/>
            <a:ext cx="1964259" cy="20005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7200" y="4221399"/>
            <a:ext cx="1313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Times" charset="0"/>
                <a:ea typeface="Times" charset="0"/>
                <a:cs typeface="Times" charset="0"/>
              </a:rPr>
              <a:t>Given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84585" y="4221399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Times" charset="0"/>
                <a:ea typeface="Times" charset="0"/>
                <a:cs typeface="Times" charset="0"/>
              </a:rPr>
              <a:t>Reorder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85154" y="2092617"/>
            <a:ext cx="1143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Seed</a:t>
            </a:r>
            <a:r>
              <a:rPr lang="en-US" altLang="zh-CN" sz="32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185154" y="2751680"/>
            <a:ext cx="511604" cy="1070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0"/>
          </p:cNvCxnSpPr>
          <p:nvPr/>
        </p:nvCxnSpPr>
        <p:spPr>
          <a:xfrm flipH="1">
            <a:off x="6604501" y="2751680"/>
            <a:ext cx="172387" cy="1280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  <a:endCxn id="27" idx="2"/>
          </p:cNvCxnSpPr>
          <p:nvPr/>
        </p:nvCxnSpPr>
        <p:spPr>
          <a:xfrm>
            <a:off x="6756785" y="2677392"/>
            <a:ext cx="128186" cy="1744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SVD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21" name="笑脸 20"/>
          <p:cNvSpPr/>
          <p:nvPr/>
        </p:nvSpPr>
        <p:spPr>
          <a:xfrm>
            <a:off x="315035" y="2127057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2" name="笑脸 21"/>
          <p:cNvSpPr/>
          <p:nvPr/>
        </p:nvSpPr>
        <p:spPr>
          <a:xfrm>
            <a:off x="571179" y="2756424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3" name="笑脸 22"/>
          <p:cNvSpPr/>
          <p:nvPr/>
        </p:nvSpPr>
        <p:spPr>
          <a:xfrm>
            <a:off x="1464576" y="2756424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4" name="笑脸 23"/>
          <p:cNvSpPr/>
          <p:nvPr/>
        </p:nvSpPr>
        <p:spPr>
          <a:xfrm>
            <a:off x="315035" y="341645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5" name="直接箭头连接符 24"/>
          <p:cNvCxnSpPr/>
          <p:nvPr/>
        </p:nvCxnSpPr>
        <p:spPr>
          <a:xfrm>
            <a:off x="531035" y="2235057"/>
            <a:ext cx="965173" cy="552999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25"/>
          <p:cNvCxnSpPr/>
          <p:nvPr/>
        </p:nvCxnSpPr>
        <p:spPr>
          <a:xfrm>
            <a:off x="787179" y="2864424"/>
            <a:ext cx="677397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26"/>
          <p:cNvCxnSpPr/>
          <p:nvPr/>
        </p:nvCxnSpPr>
        <p:spPr>
          <a:xfrm flipV="1">
            <a:off x="531035" y="2940792"/>
            <a:ext cx="965173" cy="583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27"/>
          <p:cNvCxnSpPr/>
          <p:nvPr/>
        </p:nvCxnSpPr>
        <p:spPr>
          <a:xfrm flipH="1">
            <a:off x="423035" y="2972424"/>
            <a:ext cx="256144" cy="4440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28"/>
          <p:cNvCxnSpPr/>
          <p:nvPr/>
        </p:nvCxnSpPr>
        <p:spPr>
          <a:xfrm>
            <a:off x="423035" y="2343057"/>
            <a:ext cx="0" cy="10733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29"/>
          <p:cNvCxnSpPr/>
          <p:nvPr/>
        </p:nvCxnSpPr>
        <p:spPr>
          <a:xfrm>
            <a:off x="1097717" y="3740451"/>
            <a:ext cx="79698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097717" y="3371119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0" y="4116563"/>
            <a:ext cx="2195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Graph Structure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3" name="矩形 6"/>
          <p:cNvSpPr/>
          <p:nvPr/>
        </p:nvSpPr>
        <p:spPr>
          <a:xfrm>
            <a:off x="3243592" y="2695762"/>
            <a:ext cx="1440000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4" name="矩形 7"/>
          <p:cNvSpPr/>
          <p:nvPr/>
        </p:nvSpPr>
        <p:spPr>
          <a:xfrm>
            <a:off x="4023115" y="310989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5" name="矩形 8"/>
          <p:cNvSpPr/>
          <p:nvPr/>
        </p:nvSpPr>
        <p:spPr>
          <a:xfrm>
            <a:off x="4023115" y="276072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6" name="矩形 9"/>
          <p:cNvSpPr/>
          <p:nvPr/>
        </p:nvSpPr>
        <p:spPr>
          <a:xfrm>
            <a:off x="4349090" y="310989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7" name="矩形 10"/>
          <p:cNvSpPr/>
          <p:nvPr/>
        </p:nvSpPr>
        <p:spPr>
          <a:xfrm>
            <a:off x="4349090" y="2756799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8" name="矩形 11"/>
          <p:cNvSpPr/>
          <p:nvPr/>
        </p:nvSpPr>
        <p:spPr>
          <a:xfrm>
            <a:off x="3693960" y="3442507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9" name="笑脸 12"/>
          <p:cNvSpPr/>
          <p:nvPr/>
        </p:nvSpPr>
        <p:spPr>
          <a:xfrm>
            <a:off x="3315772" y="2327112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0" name="笑脸 13"/>
          <p:cNvSpPr/>
          <p:nvPr/>
        </p:nvSpPr>
        <p:spPr>
          <a:xfrm>
            <a:off x="3675984" y="2327112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1" name="笑脸 14"/>
          <p:cNvSpPr/>
          <p:nvPr/>
        </p:nvSpPr>
        <p:spPr>
          <a:xfrm>
            <a:off x="4023115" y="2327112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2" name="笑脸 15"/>
          <p:cNvSpPr/>
          <p:nvPr/>
        </p:nvSpPr>
        <p:spPr>
          <a:xfrm>
            <a:off x="4356197" y="2327112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3" name="笑脸 16"/>
          <p:cNvSpPr/>
          <p:nvPr/>
        </p:nvSpPr>
        <p:spPr>
          <a:xfrm>
            <a:off x="2955560" y="2781961"/>
            <a:ext cx="216000" cy="216000"/>
          </a:xfrm>
          <a:prstGeom prst="smileyFac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4" name="笑脸 17"/>
          <p:cNvSpPr/>
          <p:nvPr/>
        </p:nvSpPr>
        <p:spPr>
          <a:xfrm>
            <a:off x="2955560" y="3130868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5" name="笑脸 18"/>
          <p:cNvSpPr/>
          <p:nvPr/>
        </p:nvSpPr>
        <p:spPr>
          <a:xfrm>
            <a:off x="2955560" y="3469126"/>
            <a:ext cx="216000" cy="216000"/>
          </a:xfrm>
          <a:prstGeom prst="smileyFac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6" name="笑脸 19"/>
          <p:cNvSpPr/>
          <p:nvPr/>
        </p:nvSpPr>
        <p:spPr>
          <a:xfrm>
            <a:off x="2955560" y="3793125"/>
            <a:ext cx="216000" cy="216000"/>
          </a:xfrm>
          <a:prstGeom prst="smileyFac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757172" y="4114705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482742" y="1927002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 rot="16200000">
            <a:off x="2187807" y="3209656"/>
            <a:ext cx="1081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0" name="矩形 37"/>
          <p:cNvSpPr/>
          <p:nvPr/>
        </p:nvSpPr>
        <p:spPr>
          <a:xfrm>
            <a:off x="3315772" y="3442507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1" name="矩形 38"/>
          <p:cNvSpPr/>
          <p:nvPr/>
        </p:nvSpPr>
        <p:spPr>
          <a:xfrm>
            <a:off x="4023115" y="3753249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2" name="矩形 40"/>
          <p:cNvSpPr/>
          <p:nvPr/>
        </p:nvSpPr>
        <p:spPr>
          <a:xfrm>
            <a:off x="3266742" y="2751444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3" name="矩形 41"/>
          <p:cNvSpPr/>
          <p:nvPr/>
        </p:nvSpPr>
        <p:spPr>
          <a:xfrm>
            <a:off x="3591083" y="3022868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4" name="矩形 42"/>
          <p:cNvSpPr/>
          <p:nvPr/>
        </p:nvSpPr>
        <p:spPr>
          <a:xfrm>
            <a:off x="3939088" y="3334507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5" name="矩形 43"/>
          <p:cNvSpPr/>
          <p:nvPr/>
        </p:nvSpPr>
        <p:spPr>
          <a:xfrm>
            <a:off x="4349090" y="3703839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6" name="矩形 76"/>
          <p:cNvSpPr/>
          <p:nvPr/>
        </p:nvSpPr>
        <p:spPr>
          <a:xfrm>
            <a:off x="3882965" y="2711224"/>
            <a:ext cx="851383" cy="8392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466704" y="323378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8" name="矩形 77"/>
          <p:cNvSpPr/>
          <p:nvPr/>
        </p:nvSpPr>
        <p:spPr>
          <a:xfrm>
            <a:off x="3250635" y="3334507"/>
            <a:ext cx="772480" cy="41874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3377548" y="3655976"/>
            <a:ext cx="31465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3" name="矩形 22"/>
          <p:cNvSpPr/>
          <p:nvPr/>
        </p:nvSpPr>
        <p:spPr>
          <a:xfrm>
            <a:off x="6052862" y="2647414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4" name="矩形 23"/>
          <p:cNvSpPr/>
          <p:nvPr/>
        </p:nvSpPr>
        <p:spPr>
          <a:xfrm>
            <a:off x="6650948" y="2649673"/>
            <a:ext cx="504056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5" name="矩形 24"/>
          <p:cNvSpPr/>
          <p:nvPr/>
        </p:nvSpPr>
        <p:spPr>
          <a:xfrm rot="16200000">
            <a:off x="7699918" y="2209922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6" name="笑脸 25"/>
          <p:cNvSpPr/>
          <p:nvPr/>
        </p:nvSpPr>
        <p:spPr>
          <a:xfrm>
            <a:off x="5755702" y="274010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7" name="笑脸 26"/>
          <p:cNvSpPr/>
          <p:nvPr/>
        </p:nvSpPr>
        <p:spPr>
          <a:xfrm>
            <a:off x="5755702" y="3089011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8" name="笑脸 27"/>
          <p:cNvSpPr/>
          <p:nvPr/>
        </p:nvSpPr>
        <p:spPr>
          <a:xfrm>
            <a:off x="5755702" y="3427269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9" name="笑脸 28"/>
          <p:cNvSpPr/>
          <p:nvPr/>
        </p:nvSpPr>
        <p:spPr>
          <a:xfrm>
            <a:off x="5755702" y="3751268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0" name="笑脸 29"/>
          <p:cNvSpPr/>
          <p:nvPr/>
        </p:nvSpPr>
        <p:spPr>
          <a:xfrm>
            <a:off x="7278815" y="235772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1" name="笑脸 30"/>
          <p:cNvSpPr/>
          <p:nvPr/>
        </p:nvSpPr>
        <p:spPr>
          <a:xfrm>
            <a:off x="7639027" y="2357724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2" name="笑脸 31"/>
          <p:cNvSpPr/>
          <p:nvPr/>
        </p:nvSpPr>
        <p:spPr>
          <a:xfrm>
            <a:off x="7986158" y="2357724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3" name="笑脸 32"/>
          <p:cNvSpPr/>
          <p:nvPr/>
        </p:nvSpPr>
        <p:spPr>
          <a:xfrm>
            <a:off x="8319240" y="235772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411573" y="1957614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 rot="16200000">
            <a:off x="4981603" y="3144402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6" name="矩形 38"/>
          <p:cNvSpPr/>
          <p:nvPr/>
        </p:nvSpPr>
        <p:spPr>
          <a:xfrm>
            <a:off x="6101887" y="2740104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7" name="矩形 39"/>
          <p:cNvSpPr/>
          <p:nvPr/>
        </p:nvSpPr>
        <p:spPr>
          <a:xfrm>
            <a:off x="6101887" y="3072639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8" name="矩形 40"/>
          <p:cNvSpPr/>
          <p:nvPr/>
        </p:nvSpPr>
        <p:spPr>
          <a:xfrm>
            <a:off x="6092530" y="3410216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9" name="矩形 41"/>
          <p:cNvSpPr/>
          <p:nvPr/>
        </p:nvSpPr>
        <p:spPr>
          <a:xfrm>
            <a:off x="6092530" y="3725833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0" name="矩形 42"/>
          <p:cNvSpPr/>
          <p:nvPr/>
        </p:nvSpPr>
        <p:spPr>
          <a:xfrm rot="16200000">
            <a:off x="8009663" y="2675077"/>
            <a:ext cx="168990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1" name="矩形 43"/>
          <p:cNvSpPr/>
          <p:nvPr/>
        </p:nvSpPr>
        <p:spPr>
          <a:xfrm rot="16200000">
            <a:off x="8342939" y="2675272"/>
            <a:ext cx="168601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2" name="矩形 44"/>
          <p:cNvSpPr/>
          <p:nvPr/>
        </p:nvSpPr>
        <p:spPr>
          <a:xfrm rot="16200000">
            <a:off x="7337498" y="2675933"/>
            <a:ext cx="18683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3" name="矩形 45"/>
          <p:cNvSpPr/>
          <p:nvPr/>
        </p:nvSpPr>
        <p:spPr>
          <a:xfrm rot="16200000">
            <a:off x="7672726" y="2671903"/>
            <a:ext cx="17533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 rot="2308066">
            <a:off x="6750149" y="266751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5" name="矩形 51"/>
          <p:cNvSpPr/>
          <p:nvPr/>
        </p:nvSpPr>
        <p:spPr>
          <a:xfrm rot="16200000">
            <a:off x="6304764" y="3423266"/>
            <a:ext cx="246025" cy="207231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6" name="矩形 52"/>
          <p:cNvSpPr/>
          <p:nvPr/>
        </p:nvSpPr>
        <p:spPr>
          <a:xfrm>
            <a:off x="6334359" y="3721819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矩形 53"/>
          <p:cNvSpPr/>
          <p:nvPr/>
        </p:nvSpPr>
        <p:spPr>
          <a:xfrm>
            <a:off x="6334359" y="3077443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8" name="矩形 54"/>
          <p:cNvSpPr/>
          <p:nvPr/>
        </p:nvSpPr>
        <p:spPr>
          <a:xfrm>
            <a:off x="6334359" y="2740104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9" name="矩形 55"/>
          <p:cNvSpPr/>
          <p:nvPr/>
        </p:nvSpPr>
        <p:spPr>
          <a:xfrm rot="16200000">
            <a:off x="7346420" y="2912253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0" name="矩形 56"/>
          <p:cNvSpPr/>
          <p:nvPr/>
        </p:nvSpPr>
        <p:spPr>
          <a:xfrm rot="16200000">
            <a:off x="7678536" y="2912253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1" name="矩形 57"/>
          <p:cNvSpPr/>
          <p:nvPr/>
        </p:nvSpPr>
        <p:spPr>
          <a:xfrm>
            <a:off x="7986158" y="2938336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2" name="矩形 58"/>
          <p:cNvSpPr/>
          <p:nvPr/>
        </p:nvSpPr>
        <p:spPr>
          <a:xfrm>
            <a:off x="8319239" y="2938336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951117" y="2281487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 rot="5400000">
            <a:off x="8447863" y="2739960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6191302" y="4114704"/>
            <a:ext cx="21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SVD: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A=USV</a:t>
            </a:r>
            <a:r>
              <a:rPr lang="en-US" altLang="zh-CN" sz="24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</a:p>
        </p:txBody>
      </p:sp>
      <p:sp>
        <p:nvSpPr>
          <p:cNvPr id="245" name="矩形 48"/>
          <p:cNvSpPr/>
          <p:nvPr/>
        </p:nvSpPr>
        <p:spPr>
          <a:xfrm>
            <a:off x="47113" y="1986043"/>
            <a:ext cx="2261186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6" name="矩形 48"/>
          <p:cNvSpPr/>
          <p:nvPr/>
        </p:nvSpPr>
        <p:spPr>
          <a:xfrm>
            <a:off x="2478692" y="1957452"/>
            <a:ext cx="2725466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7" name="矩形 48"/>
          <p:cNvSpPr/>
          <p:nvPr/>
        </p:nvSpPr>
        <p:spPr>
          <a:xfrm>
            <a:off x="5354140" y="1957452"/>
            <a:ext cx="3624227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8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193" name="矩形 22"/>
          <p:cNvSpPr/>
          <p:nvPr/>
        </p:nvSpPr>
        <p:spPr>
          <a:xfrm>
            <a:off x="1093126" y="2197010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4" name="矩形 23"/>
          <p:cNvSpPr/>
          <p:nvPr/>
        </p:nvSpPr>
        <p:spPr>
          <a:xfrm>
            <a:off x="1691212" y="2199269"/>
            <a:ext cx="504056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5" name="矩形 24"/>
          <p:cNvSpPr/>
          <p:nvPr/>
        </p:nvSpPr>
        <p:spPr>
          <a:xfrm rot="16200000">
            <a:off x="2740182" y="1759518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6" name="笑脸 25"/>
          <p:cNvSpPr/>
          <p:nvPr/>
        </p:nvSpPr>
        <p:spPr>
          <a:xfrm>
            <a:off x="795966" y="2289700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7" name="笑脸 26"/>
          <p:cNvSpPr/>
          <p:nvPr/>
        </p:nvSpPr>
        <p:spPr>
          <a:xfrm>
            <a:off x="795966" y="2638607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8" name="笑脸 27"/>
          <p:cNvSpPr/>
          <p:nvPr/>
        </p:nvSpPr>
        <p:spPr>
          <a:xfrm>
            <a:off x="795966" y="2976865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9" name="笑脸 28"/>
          <p:cNvSpPr/>
          <p:nvPr/>
        </p:nvSpPr>
        <p:spPr>
          <a:xfrm>
            <a:off x="795966" y="330086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0" name="笑脸 29"/>
          <p:cNvSpPr/>
          <p:nvPr/>
        </p:nvSpPr>
        <p:spPr>
          <a:xfrm>
            <a:off x="2319079" y="1907320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1" name="笑脸 30"/>
          <p:cNvSpPr/>
          <p:nvPr/>
        </p:nvSpPr>
        <p:spPr>
          <a:xfrm>
            <a:off x="2679291" y="1907320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2" name="笑脸 31"/>
          <p:cNvSpPr/>
          <p:nvPr/>
        </p:nvSpPr>
        <p:spPr>
          <a:xfrm>
            <a:off x="3026422" y="1907320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3" name="笑脸 32"/>
          <p:cNvSpPr/>
          <p:nvPr/>
        </p:nvSpPr>
        <p:spPr>
          <a:xfrm>
            <a:off x="3359504" y="190732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2451837" y="150721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 rot="16200000">
            <a:off x="21867" y="2693998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6" name="矩形 38"/>
          <p:cNvSpPr/>
          <p:nvPr/>
        </p:nvSpPr>
        <p:spPr>
          <a:xfrm>
            <a:off x="1142151" y="2289700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7" name="矩形 39"/>
          <p:cNvSpPr/>
          <p:nvPr/>
        </p:nvSpPr>
        <p:spPr>
          <a:xfrm>
            <a:off x="1142151" y="2622235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8" name="矩形 40"/>
          <p:cNvSpPr/>
          <p:nvPr/>
        </p:nvSpPr>
        <p:spPr>
          <a:xfrm>
            <a:off x="1132794" y="2959812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9" name="矩形 41"/>
          <p:cNvSpPr/>
          <p:nvPr/>
        </p:nvSpPr>
        <p:spPr>
          <a:xfrm>
            <a:off x="1132794" y="3275429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0" name="矩形 42"/>
          <p:cNvSpPr/>
          <p:nvPr/>
        </p:nvSpPr>
        <p:spPr>
          <a:xfrm rot="16200000">
            <a:off x="3049927" y="2224673"/>
            <a:ext cx="168990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1" name="矩形 43"/>
          <p:cNvSpPr/>
          <p:nvPr/>
        </p:nvSpPr>
        <p:spPr>
          <a:xfrm rot="16200000">
            <a:off x="3383203" y="2224868"/>
            <a:ext cx="168601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2" name="矩形 44"/>
          <p:cNvSpPr/>
          <p:nvPr/>
        </p:nvSpPr>
        <p:spPr>
          <a:xfrm rot="16200000">
            <a:off x="2377762" y="2225529"/>
            <a:ext cx="18683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3" name="矩形 45"/>
          <p:cNvSpPr/>
          <p:nvPr/>
        </p:nvSpPr>
        <p:spPr>
          <a:xfrm rot="16200000">
            <a:off x="2712990" y="2221499"/>
            <a:ext cx="17533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 rot="2308066">
            <a:off x="1790413" y="22171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5" name="矩形 51"/>
          <p:cNvSpPr/>
          <p:nvPr/>
        </p:nvSpPr>
        <p:spPr>
          <a:xfrm rot="16200000">
            <a:off x="1345028" y="2972862"/>
            <a:ext cx="246025" cy="207231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6" name="矩形 52"/>
          <p:cNvSpPr/>
          <p:nvPr/>
        </p:nvSpPr>
        <p:spPr>
          <a:xfrm>
            <a:off x="1374623" y="3271415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矩形 53"/>
          <p:cNvSpPr/>
          <p:nvPr/>
        </p:nvSpPr>
        <p:spPr>
          <a:xfrm>
            <a:off x="1374623" y="2627039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8" name="矩形 54"/>
          <p:cNvSpPr/>
          <p:nvPr/>
        </p:nvSpPr>
        <p:spPr>
          <a:xfrm>
            <a:off x="1374623" y="2289700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9" name="矩形 55"/>
          <p:cNvSpPr/>
          <p:nvPr/>
        </p:nvSpPr>
        <p:spPr>
          <a:xfrm rot="16200000">
            <a:off x="2386684" y="2461849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0" name="矩形 56"/>
          <p:cNvSpPr/>
          <p:nvPr/>
        </p:nvSpPr>
        <p:spPr>
          <a:xfrm rot="16200000">
            <a:off x="2718800" y="2461849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1" name="矩形 57"/>
          <p:cNvSpPr/>
          <p:nvPr/>
        </p:nvSpPr>
        <p:spPr>
          <a:xfrm>
            <a:off x="3026422" y="2487932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2" name="矩形 58"/>
          <p:cNvSpPr/>
          <p:nvPr/>
        </p:nvSpPr>
        <p:spPr>
          <a:xfrm>
            <a:off x="3359503" y="2487932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991381" y="1831083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 rot="5400000">
            <a:off x="3488127" y="2289556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231566" y="3664300"/>
            <a:ext cx="21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SVD: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A=USV</a:t>
            </a:r>
            <a:r>
              <a:rPr lang="en-US" altLang="zh-CN" sz="24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</a:p>
        </p:txBody>
      </p:sp>
      <p:cxnSp>
        <p:nvCxnSpPr>
          <p:cNvPr id="77" name="直接箭头连接符 60"/>
          <p:cNvCxnSpPr/>
          <p:nvPr/>
        </p:nvCxnSpPr>
        <p:spPr>
          <a:xfrm flipV="1">
            <a:off x="5768078" y="3807684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61"/>
          <p:cNvCxnSpPr/>
          <p:nvPr/>
        </p:nvCxnSpPr>
        <p:spPr>
          <a:xfrm>
            <a:off x="5768078" y="4895729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779085" y="469567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baseline="-250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31659" y="365748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1" name="直接箭头连接符 64"/>
          <p:cNvCxnSpPr/>
          <p:nvPr/>
        </p:nvCxnSpPr>
        <p:spPr>
          <a:xfrm flipV="1">
            <a:off x="7298559" y="3807684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65"/>
          <p:cNvCxnSpPr/>
          <p:nvPr/>
        </p:nvCxnSpPr>
        <p:spPr>
          <a:xfrm>
            <a:off x="7298559" y="4895729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309566" y="469567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0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baseline="-250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862140" y="365748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0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5" name="笑脸 68"/>
          <p:cNvSpPr/>
          <p:nvPr/>
        </p:nvSpPr>
        <p:spPr>
          <a:xfrm>
            <a:off x="6598720" y="458767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6" name="笑脸 69"/>
          <p:cNvSpPr/>
          <p:nvPr/>
        </p:nvSpPr>
        <p:spPr>
          <a:xfrm>
            <a:off x="6295305" y="4587674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7" name="笑脸 70"/>
          <p:cNvSpPr/>
          <p:nvPr/>
        </p:nvSpPr>
        <p:spPr>
          <a:xfrm>
            <a:off x="5819846" y="458767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笑脸 71"/>
          <p:cNvSpPr/>
          <p:nvPr/>
        </p:nvSpPr>
        <p:spPr>
          <a:xfrm>
            <a:off x="5819846" y="3812448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笑脸 72"/>
          <p:cNvSpPr/>
          <p:nvPr/>
        </p:nvSpPr>
        <p:spPr>
          <a:xfrm>
            <a:off x="8107769" y="4637315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0" name="笑脸 73"/>
          <p:cNvSpPr/>
          <p:nvPr/>
        </p:nvSpPr>
        <p:spPr>
          <a:xfrm>
            <a:off x="7619177" y="463207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1" name="笑脸 74"/>
          <p:cNvSpPr/>
          <p:nvPr/>
        </p:nvSpPr>
        <p:spPr>
          <a:xfrm>
            <a:off x="7358406" y="3812448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2" name="笑脸 75"/>
          <p:cNvSpPr/>
          <p:nvPr/>
        </p:nvSpPr>
        <p:spPr>
          <a:xfrm>
            <a:off x="7358395" y="4090222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604794" y="5289205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“Spectral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Plot”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431132" y="31958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Pairs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singular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vectors:</a:t>
            </a:r>
          </a:p>
        </p:txBody>
      </p:sp>
      <p:sp>
        <p:nvSpPr>
          <p:cNvPr id="95" name="矩形 48"/>
          <p:cNvSpPr/>
          <p:nvPr/>
        </p:nvSpPr>
        <p:spPr>
          <a:xfrm>
            <a:off x="427121" y="1559444"/>
            <a:ext cx="3624227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6" name="矩形 48"/>
          <p:cNvSpPr/>
          <p:nvPr/>
        </p:nvSpPr>
        <p:spPr>
          <a:xfrm>
            <a:off x="4420193" y="3192865"/>
            <a:ext cx="4316119" cy="2558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8" y="3046107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69" y="2947329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455017" y="2485664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64126" y="2485664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5170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Non-overlapping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lockstep: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“Rays”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0" y="3021886"/>
            <a:ext cx="8640000" cy="267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95234" y="2328500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4343" y="2328500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7831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Non-overlapping: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density,</a:t>
            </a:r>
            <a:r>
              <a:rPr lang="zh-CN" altLang="en-US" dirty="0" smtClean="0"/>
              <a:t> </a:t>
            </a:r>
            <a:r>
              <a:rPr lang="en-US" altLang="zh-CN" dirty="0" smtClean="0"/>
              <a:t>Elongation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95234" y="2312630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4343" y="2312630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58418"/>
            <a:ext cx="8255398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1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00"/>
            <a:ext cx="8511800" cy="45339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Non-overlapping: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Camouflage/Fame,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Tilting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0283" y="2253549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9392" y="2253549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41" y="2956738"/>
            <a:ext cx="7297345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48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00"/>
            <a:ext cx="8511800" cy="4533900"/>
          </a:xfrm>
        </p:spPr>
        <p:txBody>
          <a:bodyPr>
            <a:normAutofit/>
          </a:bodyPr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“Staircase”,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“Pearls”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95234" y="2143613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4343" y="2143613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5278"/>
            <a:ext cx="9144000" cy="32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1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Algorithm: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Reading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&amp;</a:t>
            </a:r>
            <a:r>
              <a:rPr lang="zh-CN" altLang="en-US" sz="3600" dirty="0" smtClean="0"/>
              <a:t> </a:t>
            </a:r>
            <a:r>
              <a:rPr lang="en-US" altLang="zh-CN" sz="3600" dirty="0" err="1" smtClean="0"/>
              <a:t>LockInfer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31" y="2152188"/>
            <a:ext cx="6648138" cy="38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0788" y="1424686"/>
            <a:ext cx="1919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7235" y="1409067"/>
            <a:ext cx="2276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Polar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Coordinate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Transform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7763" y="1674904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Histograms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1933" y="6165548"/>
            <a:ext cx="5640134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High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precision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low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recall!!!</a:t>
            </a:r>
            <a:endParaRPr lang="en-US" sz="32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36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7" y="2663915"/>
            <a:ext cx="2743200" cy="19702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86478" y="415751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54376" y="445297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05732" y="501173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577332" y="597655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5445" y="409694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34332" y="551935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891532" y="597655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>
            <a:endCxn id="31" idx="6"/>
          </p:cNvCxnSpPr>
          <p:nvPr/>
        </p:nvCxnSpPr>
        <p:spPr>
          <a:xfrm flipH="1" flipV="1">
            <a:off x="2643678" y="438611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62932" y="468157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24577" y="484321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81777" y="491017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67577" y="484321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 rot="1899239">
            <a:off x="1743594" y="5118984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8650" y="5904399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5230281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3464298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4176969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4311576" y="3762850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11576" y="4634169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1576" y="4681570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90292" y="2972344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559862" y="354792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52981" y="4310919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52981" y="5224719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90384" y="3673163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3258510" y="1562712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/>
          </a:p>
        </p:txBody>
      </p:sp>
      <p:sp>
        <p:nvSpPr>
          <p:cNvPr id="33" name="Bent Arrow 32"/>
          <p:cNvSpPr/>
          <p:nvPr/>
        </p:nvSpPr>
        <p:spPr>
          <a:xfrm flipH="1">
            <a:off x="5599552" y="1940333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5400000" flipV="1">
            <a:off x="2158342" y="2554269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76896" y="26551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171880" y="2284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2" grpId="0"/>
      <p:bldP spid="33" grpId="0" animBg="1"/>
      <p:bldP spid="34" grpId="0" animBg="1"/>
      <p:bldP spid="35" grpId="0"/>
      <p:bldP spid="3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Out-Degree</a:t>
            </a:r>
            <a:r>
              <a:rPr lang="zh-CN" altLang="en-US" smtClean="0"/>
              <a:t> </a:t>
            </a:r>
            <a:r>
              <a:rPr lang="en-US" altLang="zh-CN" smtClean="0"/>
              <a:t>Distributions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Power-law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distribution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[</a:t>
            </a:r>
            <a:r>
              <a:rPr lang="en-US" altLang="zh-CN" sz="2400" dirty="0" err="1" smtClean="0"/>
              <a:t>Faloutsos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SIGCOMM;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Broder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Networks;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Chung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PNAS]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6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70" y="3431264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33250" y="5571133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konect.uni-koblenz.de/networks/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]</a:t>
            </a:r>
          </a:p>
        </p:txBody>
      </p:sp>
      <p:pic>
        <p:nvPicPr>
          <p:cNvPr id="8" name="Picture 7" descr="http://konect.uni-koblenz.de/img/degree.u.flickr-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79" y="3412483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97" y="3431264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344466" y="2736134"/>
          <a:ext cx="8444934" cy="2834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4978"/>
                <a:gridCol w="2814978"/>
                <a:gridCol w="2814978"/>
              </a:tblGrid>
              <a:tr h="65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DBLP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Author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-publication</a:t>
                      </a:r>
                      <a:endParaRPr lang="zh-CN" alt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Flickr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-user</a:t>
                      </a:r>
                      <a:endParaRPr lang="zh-CN" altLang="en-US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2176580">
                <a:tc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8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708"/>
            <a:ext cx="4680000" cy="4680000"/>
          </a:xfrm>
          <a:prstGeom prst="rect">
            <a:avLst/>
          </a:prstGeom>
        </p:spPr>
      </p:pic>
      <p:cxnSp>
        <p:nvCxnSpPr>
          <p:cNvPr id="8" name="Straight Connector 10"/>
          <p:cNvCxnSpPr/>
          <p:nvPr/>
        </p:nvCxnSpPr>
        <p:spPr>
          <a:xfrm>
            <a:off x="2356019" y="3162034"/>
            <a:ext cx="900254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/>
          <p:cNvCxnSpPr/>
          <p:nvPr/>
        </p:nvCxnSpPr>
        <p:spPr>
          <a:xfrm>
            <a:off x="2356019" y="2585889"/>
            <a:ext cx="900254" cy="6387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/>
          <p:nvPr/>
        </p:nvCxnSpPr>
        <p:spPr>
          <a:xfrm>
            <a:off x="2924810" y="2592276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4"/>
          <p:cNvSpPr/>
          <p:nvPr/>
        </p:nvSpPr>
        <p:spPr>
          <a:xfrm>
            <a:off x="3255843" y="290051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5"/>
          <p:cNvSpPr/>
          <p:nvPr/>
        </p:nvSpPr>
        <p:spPr>
          <a:xfrm>
            <a:off x="3287684" y="229645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" name="Straight Connector 16"/>
          <p:cNvCxnSpPr/>
          <p:nvPr/>
        </p:nvCxnSpPr>
        <p:spPr>
          <a:xfrm flipH="1">
            <a:off x="2344271" y="3267110"/>
            <a:ext cx="11748" cy="255922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2344271" y="5240614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2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98" y="1408045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23"/>
          <p:cNvSpPr/>
          <p:nvPr/>
        </p:nvSpPr>
        <p:spPr>
          <a:xfrm>
            <a:off x="1658207" y="1358603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2009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04923" y="1401741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41M</a:t>
            </a:r>
            <a:endParaRPr lang="en-US" sz="32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17" y="2059708"/>
            <a:ext cx="4680000" cy="4680000"/>
          </a:xfrm>
          <a:prstGeom prst="rect">
            <a:avLst/>
          </a:prstGeom>
        </p:spPr>
      </p:pic>
      <p:cxnSp>
        <p:nvCxnSpPr>
          <p:cNvPr id="19" name="Straight Connector 5"/>
          <p:cNvCxnSpPr/>
          <p:nvPr/>
        </p:nvCxnSpPr>
        <p:spPr>
          <a:xfrm>
            <a:off x="7776130" y="3322033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6"/>
          <p:cNvCxnSpPr/>
          <p:nvPr/>
        </p:nvCxnSpPr>
        <p:spPr>
          <a:xfrm>
            <a:off x="7734257" y="2901816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>
            <a:off x="8358018" y="2872473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8"/>
          <p:cNvSpPr/>
          <p:nvPr/>
        </p:nvSpPr>
        <p:spPr>
          <a:xfrm>
            <a:off x="7824352" y="3355389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0.44M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9"/>
          <p:cNvSpPr/>
          <p:nvPr/>
        </p:nvSpPr>
        <p:spPr>
          <a:xfrm>
            <a:off x="7801619" y="228769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1.91M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10"/>
          <p:cNvCxnSpPr/>
          <p:nvPr/>
        </p:nvCxnSpPr>
        <p:spPr>
          <a:xfrm>
            <a:off x="7712650" y="3345058"/>
            <a:ext cx="0" cy="2481272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1"/>
          <p:cNvSpPr/>
          <p:nvPr/>
        </p:nvSpPr>
        <p:spPr>
          <a:xfrm>
            <a:off x="7712650" y="5241555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64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33"/>
          <p:cNvSpPr/>
          <p:nvPr/>
        </p:nvSpPr>
        <p:spPr>
          <a:xfrm>
            <a:off x="5956995" y="1409357"/>
            <a:ext cx="10830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2011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Rectangle 15"/>
          <p:cNvSpPr/>
          <p:nvPr/>
        </p:nvSpPr>
        <p:spPr>
          <a:xfrm>
            <a:off x="7352326" y="1410708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117M</a:t>
            </a:r>
            <a:endParaRPr lang="en-US" sz="32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8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54" y="138332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Spikes!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4400550" cy="48849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zh-CN" altLang="en-US" dirty="0" smtClean="0"/>
              <a:t> </a:t>
            </a:r>
            <a:r>
              <a:rPr lang="en-US" altLang="zh-CN" dirty="0" smtClean="0"/>
              <a:t>[Kleinberg.</a:t>
            </a:r>
            <a:r>
              <a:rPr lang="zh-CN" altLang="en-US" dirty="0" smtClean="0"/>
              <a:t> </a:t>
            </a:r>
            <a:r>
              <a:rPr lang="en-US" altLang="zh-CN" dirty="0" smtClean="0"/>
              <a:t>JACM]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5606"/>
            <a:ext cx="4434840" cy="443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13109" y="1686162"/>
            <a:ext cx="295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997700" y="2065606"/>
            <a:ext cx="488950" cy="523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30155" y="4645262"/>
            <a:ext cx="1473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08750" y="4901256"/>
            <a:ext cx="488950" cy="32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8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7895"/>
            <a:ext cx="4432551" cy="4432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pPr lvl="1"/>
            <a:r>
              <a:rPr lang="en-US" altLang="zh-CN" sz="2800" b="1" dirty="0" smtClean="0"/>
              <a:t>Synchronized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Similar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with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each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other</a:t>
            </a:r>
            <a:endParaRPr lang="zh-CN" altLang="en-US" sz="2400" i="1" dirty="0"/>
          </a:p>
          <a:p>
            <a:pPr lvl="1"/>
            <a:r>
              <a:rPr lang="en-US" altLang="zh-CN" sz="2800" b="1" dirty="0" smtClean="0"/>
              <a:t>Abnormal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Different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from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the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majority</a:t>
            </a:r>
            <a:endParaRPr lang="en-US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5303707" y="2181640"/>
            <a:ext cx="17257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=117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35163" y="2848168"/>
            <a:ext cx="622327" cy="147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80123" y="3696610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35279" y="3911123"/>
            <a:ext cx="460821" cy="94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35163" y="2868847"/>
            <a:ext cx="529237" cy="737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56805" y="4005201"/>
            <a:ext cx="439295" cy="105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85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5" descr="C:\Users\meng\Desktop\mysyn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681605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39" y="2818113"/>
            <a:ext cx="3048248" cy="3048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15" y="2848325"/>
            <a:ext cx="3023480" cy="30234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&gt;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58" y="2807652"/>
            <a:ext cx="3072656" cy="307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23" y="2878914"/>
            <a:ext cx="3001394" cy="300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C:\Users\meng\Desktop\mynormal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718900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等腰三角形 16"/>
          <p:cNvSpPr/>
          <p:nvPr/>
        </p:nvSpPr>
        <p:spPr>
          <a:xfrm>
            <a:off x="6957368" y="4992577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>
            <a:off x="2969891" y="4159964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&lt;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Theorem: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4176364" y="5360243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#background 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(#all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28851" y="5457041"/>
            <a:ext cx="1247513" cy="125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76364" y="1873371"/>
            <a:ext cx="3652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#foreground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d(u)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965725" y="2329428"/>
            <a:ext cx="1210639" cy="1300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768252" y="2118553"/>
            <a:ext cx="1408112" cy="36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04462" y="2912353"/>
            <a:ext cx="418255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normality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/B)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minimal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synchronicity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30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w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here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 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31" grpId="0"/>
      <p:bldP spid="3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Theorem:</a:t>
            </a:r>
            <a:r>
              <a:rPr lang="zh-CN" altLang="en-US" dirty="0"/>
              <a:t> </a:t>
            </a:r>
            <a:r>
              <a:rPr lang="en-US" altLang="zh-CN" dirty="0"/>
              <a:t>Synchronicity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4243944" y="1369820"/>
            <a:ext cx="4798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Solution.</a:t>
            </a:r>
            <a:endParaRPr lang="zh-CN" altLang="en-US" sz="2000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multiplier: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inimize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subject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function: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n)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Gradients: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16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where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Therefore,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4955336" y="3589975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4955336" y="4582898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41454" y="3591029"/>
            <a:ext cx="2645245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35879" y="4486815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233018" y="4804481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33018" y="5122147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/>
          <p:nvPr/>
        </p:nvCxnSpPr>
        <p:spPr>
          <a:xfrm flipH="1">
            <a:off x="7208111" y="3696407"/>
            <a:ext cx="822020" cy="895786"/>
          </a:xfrm>
          <a:prstGeom prst="bentConnector3">
            <a:avLst>
              <a:gd name="adj1" fmla="val -278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H="1">
            <a:off x="7205250" y="3696407"/>
            <a:ext cx="824881" cy="1213452"/>
          </a:xfrm>
          <a:prstGeom prst="bentConnector3">
            <a:avLst>
              <a:gd name="adj1" fmla="val -615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flipH="1">
            <a:off x="7205250" y="3696407"/>
            <a:ext cx="824881" cy="1531118"/>
          </a:xfrm>
          <a:prstGeom prst="bentConnector3">
            <a:avLst>
              <a:gd name="adj1" fmla="val -969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855380" y="4265542"/>
            <a:ext cx="280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353656" y="4557995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383144" y="4878108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807898" y="6081206"/>
            <a:ext cx="843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651398" y="6293961"/>
            <a:ext cx="201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CatchSync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98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Rectangle 16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pic>
        <p:nvPicPr>
          <p:cNvPr id="18" name="Picture 2" descr="C:\Users\meng\Desktop\cellvnorcohD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38" y="2290461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243944" y="1369820"/>
            <a:ext cx="4811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3298" y="1516456"/>
            <a:ext cx="845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76798" y="1729211"/>
            <a:ext cx="20167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五角星 24"/>
          <p:cNvSpPr/>
          <p:nvPr/>
        </p:nvSpPr>
        <p:spPr>
          <a:xfrm>
            <a:off x="5342056" y="2904629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4"/>
          <p:cNvSpPr/>
          <p:nvPr/>
        </p:nvSpPr>
        <p:spPr>
          <a:xfrm>
            <a:off x="6277930" y="5076131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6999781" y="4889685"/>
            <a:ext cx="8114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6798" y="2504519"/>
            <a:ext cx="1241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632891" y="5263982"/>
            <a:ext cx="366890" cy="31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676798" y="2832257"/>
            <a:ext cx="203303" cy="179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68576" y="2842638"/>
            <a:ext cx="1173480" cy="261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243944" y="4862392"/>
            <a:ext cx="2033986" cy="433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05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/>
          </a:p>
        </p:txBody>
      </p:sp>
      <p:graphicFrame>
        <p:nvGraphicFramePr>
          <p:cNvPr id="6" name="图表 20"/>
          <p:cNvGraphicFramePr/>
          <p:nvPr>
            <p:extLst>
              <p:ext uri="{D42A27DB-BD31-4B8C-83A1-F6EECF244321}">
                <p14:modId xmlns:p14="http://schemas.microsoft.com/office/powerpoint/2010/main" val="1783572062"/>
              </p:ext>
            </p:extLst>
          </p:nvPr>
        </p:nvGraphicFramePr>
        <p:xfrm>
          <a:off x="2944284" y="1570790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28" y="257018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4852" y="1562068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5118" y="2004914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CatchSync</a:t>
            </a:r>
            <a:endParaRPr lang="en-US" altLang="zh-CN" sz="2400" dirty="0" smtClean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0073" y="246851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SPOT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404" y="2858845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OutRank</a:t>
            </a:r>
            <a:endParaRPr lang="en-US" altLang="zh-CN" sz="2400" dirty="0" smtClean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2" name="图表 37"/>
          <p:cNvGraphicFramePr/>
          <p:nvPr>
            <p:extLst>
              <p:ext uri="{D42A27DB-BD31-4B8C-83A1-F6EECF244321}">
                <p14:modId xmlns:p14="http://schemas.microsoft.com/office/powerpoint/2010/main" val="972883775"/>
              </p:ext>
            </p:extLst>
          </p:nvPr>
        </p:nvGraphicFramePr>
        <p:xfrm>
          <a:off x="2975760" y="3633433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87" y="48130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2462" y="3808814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5118" y="4249724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CatchSync</a:t>
            </a:r>
            <a:endParaRPr lang="en-US" altLang="zh-CN" sz="2400" dirty="0" smtClean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3803" y="471526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SPOT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47134" y="5105591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OutRank</a:t>
            </a:r>
            <a:endParaRPr lang="en-US" altLang="zh-CN" sz="2400" dirty="0" smtClean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5283</TotalTime>
  <Words>10650</Words>
  <Application>Microsoft Macintosh PowerPoint</Application>
  <PresentationFormat>On-screen Show (4:3)</PresentationFormat>
  <Paragraphs>2187</Paragraphs>
  <Slides>195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06" baseType="lpstr">
      <vt:lpstr>Calibri</vt:lpstr>
      <vt:lpstr>Cambria Math</vt:lpstr>
      <vt:lpstr>DengXian</vt:lpstr>
      <vt:lpstr>Gill Sans Light</vt:lpstr>
      <vt:lpstr>Symbol</vt:lpstr>
      <vt:lpstr>Times</vt:lpstr>
      <vt:lpstr>Times New Roman</vt:lpstr>
      <vt:lpstr>Wingdings</vt:lpstr>
      <vt:lpstr>宋体</vt:lpstr>
      <vt:lpstr>Arial</vt:lpstr>
      <vt:lpstr>Office Theme</vt:lpstr>
      <vt:lpstr>Data-Driven Behavioral Analytics: Observations, Representations and Models</vt:lpstr>
      <vt:lpstr>What is Behavior?</vt:lpstr>
      <vt:lpstr>Behavioral Analysis</vt:lpstr>
      <vt:lpstr>Why Behavioral Analysis Today?</vt:lpstr>
      <vt:lpstr>PowerPoint Presentation</vt:lpstr>
      <vt:lpstr>PowerPoint Presentation</vt:lpstr>
      <vt:lpstr>Challenges in Behavioral Analysis</vt:lpstr>
      <vt:lpstr>Methodology: Why Data-Driven?</vt:lpstr>
      <vt:lpstr>Data to Network to Knowledge</vt:lpstr>
      <vt:lpstr>Outline: Data-Driven Behavioral Analytics</vt:lpstr>
      <vt:lpstr>Outline: Data-Driven Behavioral Analytics</vt:lpstr>
      <vt:lpstr>I. Mining behavior networks with social and spatiotemporal contexts</vt:lpstr>
      <vt:lpstr>Behavior in Social Networks</vt:lpstr>
      <vt:lpstr>Behavior in Social Networks</vt:lpstr>
      <vt:lpstr>Social Recommender Systems</vt:lpstr>
      <vt:lpstr>Social Recommender Systems</vt:lpstr>
      <vt:lpstr>Traditional Recommender Systems</vt:lpstr>
      <vt:lpstr>Traditional Recommender Systems</vt:lpstr>
      <vt:lpstr>Matrix Factorization (MF) based CF</vt:lpstr>
      <vt:lpstr>Matrix Factorization (MF) based CF</vt:lpstr>
      <vt:lpstr>Social Recommendation</vt:lpstr>
      <vt:lpstr>Memory based Social Recommender</vt:lpstr>
      <vt:lpstr>Memory based Social Recommender</vt:lpstr>
      <vt:lpstr>Memory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Related Work</vt:lpstr>
      <vt:lpstr>Observation: Social Contextual Factors</vt:lpstr>
      <vt:lpstr>Observation: Social Contextual Factors</vt:lpstr>
      <vt:lpstr>Representation: From Contextual Information to Contextual Factors</vt:lpstr>
      <vt:lpstr>Model: ContextMF </vt:lpstr>
      <vt:lpstr>Model: ContextMF</vt:lpstr>
      <vt:lpstr>Model: ContextMF</vt:lpstr>
      <vt:lpstr>Experimental Results</vt:lpstr>
      <vt:lpstr>Observation: Spatial Context</vt:lpstr>
      <vt:lpstr>Observation: Temporal Context</vt:lpstr>
      <vt:lpstr>Representation: Tensor Sequence</vt:lpstr>
      <vt:lpstr>Challenges: Sparsity and Complexity</vt:lpstr>
      <vt:lpstr>Model: FEMA Flexible Evolutionary Multi-faceted Analysis</vt:lpstr>
      <vt:lpstr>Tensor Perturbation Theory</vt:lpstr>
      <vt:lpstr>Algorithm: FEMA</vt:lpstr>
      <vt:lpstr>Results: FEMA &gt; EMA &gt; EA</vt:lpstr>
      <vt:lpstr>Results: Efficiency</vt:lpstr>
      <vt:lpstr>Demo: Author@Affiliation#Keyword </vt:lpstr>
      <vt:lpstr>Observation: Multiple Domains</vt:lpstr>
      <vt:lpstr>Representation: Star-Structured Graph</vt:lpstr>
      <vt:lpstr>Representation: Social Bridge</vt:lpstr>
      <vt:lpstr>Algorithm: Hybrid Random Walk</vt:lpstr>
      <vt:lpstr>Results</vt:lpstr>
      <vt:lpstr>Results: Insight</vt:lpstr>
      <vt:lpstr>Observation: Multiple Platforms</vt:lpstr>
      <vt:lpstr>Observation: Cross-Platform</vt:lpstr>
      <vt:lpstr>Observation: Partially Overlapped Crowds </vt:lpstr>
      <vt:lpstr>Representation: When NO Transfer</vt:lpstr>
      <vt:lpstr>Algorithm: XPTrans</vt:lpstr>
      <vt:lpstr>Algorithm: XPTrans</vt:lpstr>
      <vt:lpstr>Results: Leveraging Auxiliary Platform Data</vt:lpstr>
      <vt:lpstr>Results: Leveraging Different Latent Spaces</vt:lpstr>
      <vt:lpstr>Results: Where Amazing Happens</vt:lpstr>
      <vt:lpstr>Results: Different Sizes of Latent Spaces </vt:lpstr>
      <vt:lpstr>Summary</vt:lpstr>
      <vt:lpstr>I. Mining behavior networks with social and spatiotemporal contexts</vt:lpstr>
      <vt:lpstr>Ill-gotten Facebook Likes</vt:lpstr>
      <vt:lpstr>Suspicious Behavior Detection</vt:lpstr>
      <vt:lpstr>Ill-gotten Facebook Likes</vt:lpstr>
      <vt:lpstr>Observation: Graphical View</vt:lpstr>
      <vt:lpstr>Observation: Reorder Matrix</vt:lpstr>
      <vt:lpstr>Algorithm: Seed + Search</vt:lpstr>
      <vt:lpstr>Experimental Result</vt:lpstr>
      <vt:lpstr>Serious Problem in Weibo</vt:lpstr>
      <vt:lpstr>Zombie Followers</vt:lpstr>
      <vt:lpstr>Observation: Reorder Matrix</vt:lpstr>
      <vt:lpstr>Representation: SVD Reminder</vt:lpstr>
      <vt:lpstr>Representation: Spectral Subspace</vt:lpstr>
      <vt:lpstr>Spectral Subspace Plot: Case #0</vt:lpstr>
      <vt:lpstr>Spectral Subspace Plot: Case #1</vt:lpstr>
      <vt:lpstr>Spectral Subspace Plot: Case #2</vt:lpstr>
      <vt:lpstr>Spectral Subspace Plot: Case #3</vt:lpstr>
      <vt:lpstr>Spectral Subspace Plot: Case #4</vt:lpstr>
      <vt:lpstr>Algorithm: Reading &amp; LockInfer</vt:lpstr>
      <vt:lpstr>Out-Degree Distributions</vt:lpstr>
      <vt:lpstr>Spikes!</vt:lpstr>
      <vt:lpstr>Observation: How They Behave</vt:lpstr>
      <vt:lpstr>Observation: How They Behave</vt:lpstr>
      <vt:lpstr>Represent Synchronicity</vt:lpstr>
      <vt:lpstr>Represent Normality</vt:lpstr>
      <vt:lpstr>Theorem: Synchronicity vs. Normality</vt:lpstr>
      <vt:lpstr>Theorem: Synchronicity vs. Normality</vt:lpstr>
      <vt:lpstr>CatchSync Algorithm</vt:lpstr>
      <vt:lpstr>Experimental Results</vt:lpstr>
      <vt:lpstr>Experimental Results</vt:lpstr>
      <vt:lpstr>Impact</vt:lpstr>
      <vt:lpstr>Observation: Spatiotemporal Contexts</vt:lpstr>
      <vt:lpstr>Dense Block Indicates Suspiciousness</vt:lpstr>
      <vt:lpstr>Criteria for Suspiciousness Metric</vt:lpstr>
      <vt:lpstr>Axioms: 1 to 4</vt:lpstr>
      <vt:lpstr>Axiom 5: Cross Dimensions</vt:lpstr>
      <vt:lpstr>Scoring the Suspiciousness</vt:lpstr>
      <vt:lpstr>Scoring the Suspiciousness</vt:lpstr>
      <vt:lpstr>A General Suspiciousness Metric</vt:lpstr>
      <vt:lpstr>CrossSpot Algorithm</vt:lpstr>
      <vt:lpstr>Advantages</vt:lpstr>
      <vt:lpstr>Results: Dense Block Detection</vt:lpstr>
      <vt:lpstr>Results: Tweeting Hashtags</vt:lpstr>
      <vt:lpstr>Results: Network Attacks</vt:lpstr>
      <vt:lpstr>Summary</vt:lpstr>
      <vt:lpstr>II. Structuring behavioral content and integrating behavioral analysis with information networks</vt:lpstr>
      <vt:lpstr>Data to Network to Knowledge</vt:lpstr>
      <vt:lpstr>Construction of Heterogeneous Information Networks from Text</vt:lpstr>
      <vt:lpstr>Construction of Heterogeneous Information Networks from Text</vt:lpstr>
      <vt:lpstr>Why Mining Phrases?</vt:lpstr>
      <vt:lpstr>Strategies for Phrase Mining</vt:lpstr>
      <vt:lpstr>ToPMine: The Overall Phrase Mining Framework</vt:lpstr>
      <vt:lpstr>Phrase Mining: Frequent Pattern Mining + Statistical Analysis </vt:lpstr>
      <vt:lpstr>What Kind of Phrases are of “High Quality”?</vt:lpstr>
      <vt:lpstr>ToPMine: Experiments on Yelp Reviews</vt:lpstr>
      <vt:lpstr>ToPMine: Faster and Generating Better Quality Phrases</vt:lpstr>
      <vt:lpstr>SegPhrase: From Raw Corpus  to Quality Phrases and Segmented Corpus</vt:lpstr>
      <vt:lpstr>Experiments: Interesting Phrases Generated  (From the Titles and Abstracts of SIGMOD)</vt:lpstr>
      <vt:lpstr>Mining Quality Phrases in Multiple Languages</vt:lpstr>
      <vt:lpstr>Construction of Heterogeneous Information Networks from Text</vt:lpstr>
      <vt:lpstr>Why Entity Recognition and Typing from Massive Corpora?</vt:lpstr>
      <vt:lpstr>Recognizing Typed Entities</vt:lpstr>
      <vt:lpstr>ClusType: A Distant Supervision Framework</vt:lpstr>
      <vt:lpstr>Entity Recognition and Typing: Challenges and Solutions</vt:lpstr>
      <vt:lpstr>The ClusType Framework: Phrase Segmentation and Heterogeneous Graph Construction</vt:lpstr>
      <vt:lpstr>The ClusType Framework: Mutual Enhancement of Type Propagation and Relation Phrase Clustering</vt:lpstr>
      <vt:lpstr>ClusType: A General Framework Overview</vt:lpstr>
      <vt:lpstr>Candidate Generation</vt:lpstr>
      <vt:lpstr>Type Inference: A Joint Optimization Problem</vt:lpstr>
      <vt:lpstr>ClusType: Experiment Setting</vt:lpstr>
      <vt:lpstr>Comparing ClusType with Other Methods and Its Variants</vt:lpstr>
      <vt:lpstr>Comparing on Trained NER System</vt:lpstr>
      <vt:lpstr>Example Output and Relation Phrase Clusters</vt:lpstr>
      <vt:lpstr>Fine-grained Entity Typing</vt:lpstr>
      <vt:lpstr>Label Noise in Entity Typing</vt:lpstr>
      <vt:lpstr>Label Noise in Entity Typing (cont.)</vt:lpstr>
      <vt:lpstr>Label Noise Reduction: Task Description</vt:lpstr>
      <vt:lpstr>Label Noise Reduction: Challenges</vt:lpstr>
      <vt:lpstr>Label Noise Reduction: Solution Ideas</vt:lpstr>
      <vt:lpstr>Label Noise Reduction: Framework Overview </vt:lpstr>
      <vt:lpstr>Text Features for Fine-grained Typing</vt:lpstr>
      <vt:lpstr>Construction of Heterogeneous Graphs </vt:lpstr>
      <vt:lpstr>Mention-Type Association Subgraph</vt:lpstr>
      <vt:lpstr>Mention-Feature Co-occurrence Subgraph</vt:lpstr>
      <vt:lpstr>Type Correlation Subgraph</vt:lpstr>
      <vt:lpstr>Heterogeneous Partial-Label Embedding (PLE): The Joint Optimization Problem</vt:lpstr>
      <vt:lpstr>PLE: Partial-Label Loss</vt:lpstr>
      <vt:lpstr>PLE: Second-Order Proximity Model</vt:lpstr>
      <vt:lpstr>Learning Algorithm for PLE</vt:lpstr>
      <vt:lpstr>Top-Down Type Inference</vt:lpstr>
      <vt:lpstr>Experiment Setting</vt:lpstr>
      <vt:lpstr>Experiment Setting</vt:lpstr>
      <vt:lpstr>Intrinsic Experiments: Effectiveness of Label Noise Reduction</vt:lpstr>
      <vt:lpstr>Intrinsic Experiments: Effectiveness of Label Noise Reduction</vt:lpstr>
      <vt:lpstr>Intrinsic Experiments: Effectiveness of Label Noise Reduction</vt:lpstr>
      <vt:lpstr>Extrinsic Experiments: Fine-Grained Entity Typing </vt:lpstr>
      <vt:lpstr>Case Analyses </vt:lpstr>
      <vt:lpstr>Construction of Heterogeneous Information Networks from Text</vt:lpstr>
      <vt:lpstr>Google’s Approaches on Attribute Extraction</vt:lpstr>
      <vt:lpstr>Google’s Approaches on Attribute Extraction</vt:lpstr>
      <vt:lpstr>Data to Network to Knowledge</vt:lpstr>
      <vt:lpstr>Bring Phrases to Behavior Modeling</vt:lpstr>
      <vt:lpstr>Tensor Fails</vt:lpstr>
      <vt:lpstr>Two-Level Matrix and “Tartan”</vt:lpstr>
      <vt:lpstr>CMU Tartans</vt:lpstr>
      <vt:lpstr>Optimize with MDL Principle</vt:lpstr>
      <vt:lpstr>Encoding Tartan: Dimensions</vt:lpstr>
      <vt:lpstr>Encoding Tartan: Dimensional Values</vt:lpstr>
      <vt:lpstr>Encoding Tartan: Time Slices</vt:lpstr>
      <vt:lpstr>Encoding Tartan: Behaviors</vt:lpstr>
      <vt:lpstr>Encoding Tartan: Entries</vt:lpstr>
      <vt:lpstr>Greedy Search for the Local Optimum</vt:lpstr>
      <vt:lpstr>Experimental Results</vt:lpstr>
      <vt:lpstr>Experimental Results</vt:lpstr>
      <vt:lpstr>Summary</vt:lpstr>
      <vt:lpstr>Conclusion</vt:lpstr>
      <vt:lpstr>Data-Driven Behavioral Analytics</vt:lpstr>
      <vt:lpstr>Acknowledgement</vt:lpstr>
      <vt:lpstr>References</vt:lpstr>
      <vt:lpstr>References</vt:lpstr>
      <vt:lpstr>References</vt:lpstr>
      <vt:lpstr>References</vt:lpstr>
      <vt:lpstr>References</vt:lpstr>
      <vt:lpstr>References</vt:lpstr>
      <vt:lpstr>Thank you!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724</cp:revision>
  <cp:lastPrinted>2016-09-15T21:14:20Z</cp:lastPrinted>
  <dcterms:created xsi:type="dcterms:W3CDTF">2016-09-13T14:44:57Z</dcterms:created>
  <dcterms:modified xsi:type="dcterms:W3CDTF">2016-10-18T10:36:58Z</dcterms:modified>
</cp:coreProperties>
</file>